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6"/>
  </p:notesMasterIdLst>
  <p:handoutMasterIdLst>
    <p:handoutMasterId r:id="rId27"/>
  </p:handoutMasterIdLst>
  <p:sldIdLst>
    <p:sldId id="268" r:id="rId10"/>
    <p:sldId id="276" r:id="rId11"/>
    <p:sldId id="273" r:id="rId12"/>
    <p:sldId id="281" r:id="rId13"/>
    <p:sldId id="274" r:id="rId14"/>
    <p:sldId id="278" r:id="rId15"/>
    <p:sldId id="275" r:id="rId16"/>
    <p:sldId id="279" r:id="rId17"/>
    <p:sldId id="280" r:id="rId18"/>
    <p:sldId id="282" r:id="rId19"/>
    <p:sldId id="283" r:id="rId20"/>
    <p:sldId id="286" r:id="rId21"/>
    <p:sldId id="266" r:id="rId22"/>
    <p:sldId id="284" r:id="rId23"/>
    <p:sldId id="277" r:id="rId24"/>
    <p:sldId id="285" r:id="rId2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Menini" initials="DM" lastIdx="1" clrIdx="0">
    <p:extLst>
      <p:ext uri="{19B8F6BF-5375-455C-9EA6-DF929625EA0E}">
        <p15:presenceInfo xmlns:p15="http://schemas.microsoft.com/office/powerpoint/2012/main" userId="f0ab5faca2872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D407A"/>
    <a:srgbClr val="595959"/>
    <a:srgbClr val="046A00"/>
    <a:srgbClr val="1F407A"/>
    <a:srgbClr val="A01530"/>
    <a:srgbClr val="E6E6E6"/>
    <a:srgbClr val="9D162F"/>
    <a:srgbClr val="066CC4"/>
    <a:srgbClr val="D35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9479" autoAdjust="0"/>
  </p:normalViewPr>
  <p:slideViewPr>
    <p:cSldViewPr snapToObjects="1">
      <p:cViewPr>
        <p:scale>
          <a:sx n="77" d="100"/>
          <a:sy n="77" d="100"/>
        </p:scale>
        <p:origin x="744" y="37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dirty="0"/>
              <a:t>Ground</a:t>
            </a:r>
            <a:r>
              <a:rPr lang="en-US" baseline="0" dirty="0"/>
              <a:t> Truth Distribution</a:t>
            </a:r>
            <a:endParaRPr lang="en-US" dirty="0"/>
          </a:p>
        </c:rich>
      </c:tx>
      <c:layout>
        <c:manualLayout>
          <c:xMode val="edge"/>
          <c:yMode val="edge"/>
          <c:x val="0.1923674646506614"/>
          <c:y val="8.5638897265383193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Colonna1</c:v>
                </c:pt>
              </c:strCache>
            </c:strRef>
          </c:tx>
          <c:spPr>
            <a:scene3d>
              <a:camera prst="orthographicFront"/>
              <a:lightRig rig="threePt" dir="t"/>
            </a:scene3d>
            <a:sp3d prstMaterial="plastic">
              <a:contourClr>
                <a:srgbClr val="000000"/>
              </a:contourClr>
            </a:sp3d>
          </c:spPr>
          <c:explosion val="2"/>
          <c:dPt>
            <c:idx val="0"/>
            <c:bubble3D val="0"/>
            <c:spPr>
              <a:solidFill>
                <a:srgbClr val="42C2F5"/>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2-FFAB-4DAF-A1CB-42FDD339F47A}"/>
              </c:ext>
            </c:extLst>
          </c:dPt>
          <c:dPt>
            <c:idx val="1"/>
            <c:bubble3D val="0"/>
            <c:spPr>
              <a:solidFill>
                <a:srgbClr val="D35413"/>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1-FFAB-4DAF-A1CB-42FDD339F47A}"/>
              </c:ext>
            </c:extLst>
          </c:dPt>
          <c:dLbls>
            <c:dLbl>
              <c:idx val="0"/>
              <c:layout>
                <c:manualLayout>
                  <c:x val="-0.24731861019019696"/>
                  <c:y val="3.074221911851064E-2"/>
                </c:manualLayout>
              </c:layout>
              <c:tx>
                <c:rich>
                  <a:bodyPr/>
                  <a:lstStyle/>
                  <a:p>
                    <a:fld id="{BA58792F-C603-4178-ACB4-866D20CF5FEE}" type="VALUE">
                      <a:rPr lang="en-US" sz="2000">
                        <a:solidFill>
                          <a:schemeClr val="bg1"/>
                        </a:solidFill>
                      </a:rPr>
                      <a:pPr/>
                      <a:t>[VALUE]</a:t>
                    </a:fld>
                    <a:endParaRPr lang="en-GB"/>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FAB-4DAF-A1CB-42FDD339F47A}"/>
                </c:ext>
              </c:extLst>
            </c:dLbl>
            <c:dLbl>
              <c:idx val="1"/>
              <c:layout>
                <c:manualLayout>
                  <c:x val="0.25618511109026282"/>
                  <c:y val="-7.936119460955812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F92951F-5947-44EF-AB6F-0A13C9EA4645}" type="VALUE">
                      <a:rPr lang="en-US" sz="2000">
                        <a:solidFill>
                          <a:schemeClr val="bg1"/>
                        </a:solidFill>
                      </a:rPr>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17486192283812457"/>
                      <c:h val="0.1197000178093932"/>
                    </c:manualLayout>
                  </c15:layout>
                  <c15:dlblFieldTable/>
                  <c15:showDataLabelsRange val="0"/>
                </c:ext>
                <c:ext xmlns:c16="http://schemas.microsoft.com/office/drawing/2014/chart" uri="{C3380CC4-5D6E-409C-BE32-E72D297353CC}">
                  <c16:uniqueId val="{00000001-FFAB-4DAF-A1CB-42FDD339F4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Healthy</c:v>
                </c:pt>
                <c:pt idx="1">
                  <c:v>Anxious</c:v>
                </c:pt>
              </c:strCache>
            </c:strRef>
          </c:cat>
          <c:val>
            <c:numRef>
              <c:f>Foglio1!$B$2:$B$3</c:f>
              <c:numCache>
                <c:formatCode>General</c:formatCode>
                <c:ptCount val="2"/>
                <c:pt idx="0">
                  <c:v>25</c:v>
                </c:pt>
                <c:pt idx="1">
                  <c:v>26</c:v>
                </c:pt>
              </c:numCache>
            </c:numRef>
          </c:val>
          <c:extLst>
            <c:ext xmlns:c16="http://schemas.microsoft.com/office/drawing/2014/chart" uri="{C3380CC4-5D6E-409C-BE32-E72D297353CC}">
              <c16:uniqueId val="{00000000-FFAB-4DAF-A1CB-42FDD339F4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1FA2D56-BE35-4ED5-8A72-2711BFC82BC5}" type="VALUE">
                      <a:rPr lang="en-US" sz="1200"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27185513011636619"/>
                      <c:h val="9.9690752546635758E-2"/>
                    </c:manualLayout>
                  </c15:layout>
                  <c15:dlblFieldTable/>
                  <c15:showDataLabelsRange val="0"/>
                </c:ext>
                <c:ext xmlns:c16="http://schemas.microsoft.com/office/drawing/2014/chart" uri="{C3380CC4-5D6E-409C-BE32-E72D297353CC}">
                  <c16:uniqueId val="{00000001-0BD2-442F-BB0C-76629C05DB1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0.54900000000000004</c:v>
                </c:pt>
              </c:numCache>
            </c:numRef>
          </c:val>
          <c:extLst>
            <c:ext xmlns:c16="http://schemas.microsoft.com/office/drawing/2014/chart" uri="{C3380CC4-5D6E-409C-BE32-E72D297353CC}">
              <c16:uniqueId val="{00000000-0BD2-442F-BB0C-76629C05DB1D}"/>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F7577E8-4EC5-4415-9682-4B3F2B478877}" type="VALUE">
                      <a:rPr lang="en-US"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40187764801436959"/>
                      <c:h val="9.9690752546635758E-2"/>
                    </c:manualLayout>
                  </c15:layout>
                  <c15:dlblFieldTable/>
                  <c15:showDataLabelsRange val="0"/>
                </c:ext>
                <c:ext xmlns:c16="http://schemas.microsoft.com/office/drawing/2014/chart" uri="{C3380CC4-5D6E-409C-BE32-E72D297353CC}">
                  <c16:uniqueId val="{00000000-974D-45D5-9959-EF5E76FAA9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0.76500000000000001</c:v>
                </c:pt>
              </c:numCache>
            </c:numRef>
          </c:val>
          <c:extLst>
            <c:ext xmlns:c16="http://schemas.microsoft.com/office/drawing/2014/chart" uri="{C3380CC4-5D6E-409C-BE32-E72D297353CC}">
              <c16:uniqueId val="{00000001-974D-45D5-9959-EF5E76FAA9DE}"/>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3.9750000000000001</c:v>
                </c:pt>
                <c:pt idx="1">
                  <c:v>0.54</c:v>
                </c:pt>
                <c:pt idx="2">
                  <c:v>1.302</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11.27</c:v>
                </c:pt>
                <c:pt idx="1">
                  <c:v>0.747</c:v>
                </c:pt>
                <c:pt idx="2">
                  <c:v>2.2050000000000001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5.4450000000000003</c:v>
                </c:pt>
                <c:pt idx="1">
                  <c:v>0.53500000000000003</c:v>
                </c:pt>
                <c:pt idx="2">
                  <c:v>1.0737000000000001</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5.1820000000000004</c:v>
                </c:pt>
                <c:pt idx="1">
                  <c:v>0.71699999999999997</c:v>
                </c:pt>
                <c:pt idx="2">
                  <c:v>1.0620000000000001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max val="12"/>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27.05.20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27.05.20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would like to briefly present the context that led us to the idea for this project. We are 3 Italian students whose families have lived the lockdown in first person. We wanted to gather our personal experience with the subject of the course.</a:t>
            </a:r>
          </a:p>
          <a:p>
            <a:endParaRPr lang="en-US" dirty="0"/>
          </a:p>
          <a:p>
            <a:r>
              <a:rPr lang="en-US" dirty="0"/>
              <a:t>lack of healthcare goods which led to a general concern </a:t>
            </a:r>
            <a:r>
              <a:rPr lang="en-US" dirty="0" err="1"/>
              <a:t>whithin</a:t>
            </a:r>
            <a:r>
              <a:rPr lang="en-US" dirty="0"/>
              <a:t> the population</a:t>
            </a:r>
          </a:p>
          <a:p>
            <a:r>
              <a:rPr lang="en-US" dirty="0"/>
              <a:t>this brought us to our idea</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515190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relation to this, we compare the simulations of the healthy and anxious centroids, which better represent the two classes. </a:t>
            </a:r>
          </a:p>
          <a:p>
            <a:endParaRPr lang="en-GB" dirty="0"/>
          </a:p>
          <a:p>
            <a:r>
              <a:rPr lang="en-GB" dirty="0"/>
              <a:t>This kind of responses, compared to the correct outcomes, leads to these scores, which, again confirm our hypothesis, because the healthy controls have higher score when compared to the anxious patients.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5912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39688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test: 1 impartial, 1 involving, 1 anxiety quiz which we are going to describe later.</a:t>
            </a:r>
          </a:p>
          <a:p>
            <a:endParaRPr lang="en-GB" dirty="0"/>
          </a:p>
          <a:p>
            <a:r>
              <a:rPr lang="en-GB" dirty="0"/>
              <a:t>These three tests are delivered to the agents a </a:t>
            </a:r>
            <a:r>
              <a:rPr lang="en-GB" dirty="0" err="1"/>
              <a:t>webapp</a:t>
            </a:r>
            <a:r>
              <a:rPr lang="en-GB" dirty="0"/>
              <a:t> developed by us, in order to make the experiment more accessible to a wider pool of users.</a:t>
            </a:r>
          </a:p>
          <a:p>
            <a:r>
              <a:rPr lang="en-GB" dirty="0"/>
              <a:t>Then we collect their results and we analyse them with HGF library. </a:t>
            </a:r>
          </a:p>
          <a:p>
            <a:endParaRPr lang="en-GB" dirty="0"/>
          </a:p>
          <a:p>
            <a:r>
              <a:rPr lang="en-GB" dirty="0"/>
              <a:t>Our goal is to compare the clustering of the two tests with the ground truth provided by the anxiety quiz: ideally the involving test provides results consistent with the ground truth, while the impartial test provides more random results, when compared to our GT.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1885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in details</a:t>
            </a:r>
          </a:p>
          <a:p>
            <a:r>
              <a:rPr lang="en-GB" dirty="0"/>
              <a:t>interface presented to our subjects</a:t>
            </a:r>
          </a:p>
          <a:p>
            <a:r>
              <a:rPr lang="en-GB" dirty="0"/>
              <a:t>the other two tests are structured in the same way: the user imagines to be in a daily situation at the supermarket, where they have to buy a certain good, which may or may not be present there. they are asked to guess whether the same good is present or not in a nearby supermarket and they are shown the correct answer. all these inputs are provided as visual cues, as you can see in the demo.</a:t>
            </a:r>
          </a:p>
          <a:p>
            <a:r>
              <a:rPr lang="en-GB" dirty="0"/>
              <a:t>The difference between the two tests relies on the involved good: biscuits for the impartial context, hand sanitizer for the involving one.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80033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 correct outcomes are produced by a generative model which takes as input some parameters and the probability of outcomes themselves, given the cues. in particular this probability is shown here with the black line and it's a step function. (used to control the </a:t>
            </a:r>
            <a:r>
              <a:rPr lang="en-GB" dirty="0" err="1"/>
              <a:t>bernoulli</a:t>
            </a:r>
            <a:r>
              <a:rPr lang="en-GB" dirty="0"/>
              <a:t> distribution in the generative model).</a:t>
            </a:r>
          </a:p>
          <a:p>
            <a:endParaRPr lang="en-GB" dirty="0"/>
          </a:p>
          <a:p>
            <a:r>
              <a:rPr lang="en-GB" dirty="0"/>
              <a:t>the output of the generative model is shown with the blue line, which then we binarize and are plot here with the green dots. </a:t>
            </a:r>
          </a:p>
          <a:p>
            <a:endParaRPr lang="en-GB" dirty="0"/>
          </a:p>
          <a:p>
            <a:r>
              <a:rPr lang="en-GB" dirty="0"/>
              <a:t>the cues are produced backwards via a </a:t>
            </a:r>
            <a:r>
              <a:rPr lang="en-GB" dirty="0" err="1"/>
              <a:t>bernoulli</a:t>
            </a:r>
            <a:r>
              <a:rPr lang="en-GB" dirty="0"/>
              <a:t> distribution of the correct outcomes and they are shown with the orange dots.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19972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carry out an estimation of three parameters: the two default volatilities of the hidden states and the initial value of the random walk (mean value of the normal distribution of state_3).</a:t>
            </a:r>
          </a:p>
          <a:p>
            <a:r>
              <a:rPr lang="en-US" dirty="0"/>
              <a:t>These parameters are shown on the axes of the two graphs, which depict the distribution of the user in the parameter space.</a:t>
            </a:r>
          </a:p>
          <a:p>
            <a:r>
              <a:rPr lang="en-US" dirty="0"/>
              <a:t>As you can notice, the involving test presents two more visible regions, while the impartial test presents more a spread and chaotic point cloud.</a:t>
            </a:r>
          </a:p>
          <a:p>
            <a:r>
              <a:rPr lang="en-US" dirty="0"/>
              <a:t>Anyway,  we can see that over the total number of tests, according to he ground truth, almost half of the subjects turned out to be anxious.</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42678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Moreover, regarding the parameter, we carried out an analysis on their correlation in the different configurations. In all the cases, as you can see, they are never correlated and in this way they independently identifiable. Consequently, changing a parameter is never fully equivalent to change another one. </a:t>
            </a:r>
          </a:p>
          <a:p>
            <a:endParaRPr lang="en-GB" dirty="0"/>
          </a:p>
          <a:p>
            <a:endParaRPr lang="en-GB" dirty="0"/>
          </a:p>
          <a:p>
            <a:r>
              <a:rPr lang="en-GB" dirty="0"/>
              <a:t>(Including a readout of mu3 in the response model allows to get rid of the indeterminacy observed when using other models we tested during exercises.)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7408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from the estimation of the parameters, we carry out K-means clustering to distinguish the healthy controls and the anxiety patients and we compare the obtained results to our ground truth. on the left you can see the ground truth, while on the right there is output of the </a:t>
            </a:r>
            <a:r>
              <a:rPr lang="en-GB" dirty="0" err="1"/>
              <a:t>kmeans</a:t>
            </a:r>
            <a:r>
              <a:rPr lang="en-GB" dirty="0"/>
              <a:t>.</a:t>
            </a:r>
          </a:p>
          <a:p>
            <a:r>
              <a:rPr lang="en-GB" dirty="0"/>
              <a:t>We can see that in the impartial context the accuracy obtained is quite low, very close to 50%, which means that in an impartial context all the users behave in a very similar way.</a:t>
            </a:r>
          </a:p>
          <a:p>
            <a:r>
              <a:rPr lang="en-GB" dirty="0"/>
              <a:t>Here there is a visual aid to identify the centroids of the clusters and the parameters of the ideal model in green.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061829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same graphs are shown for the involving scenario. as you can see the behaviour of the </a:t>
            </a:r>
            <a:r>
              <a:rPr lang="en-GB" dirty="0" err="1"/>
              <a:t>kmeans</a:t>
            </a:r>
            <a:r>
              <a:rPr lang="en-GB" dirty="0"/>
              <a:t> is way more consistent with the ground truth, leading to an accuracy of 76%. This means that our hypothesis is verified and, as supposed, in a psychologically involving contexts the two groups behave differently.</a:t>
            </a:r>
          </a:p>
          <a:p>
            <a:endParaRPr lang="en-GB" dirty="0"/>
          </a:p>
          <a:p>
            <a:r>
              <a:rPr lang="en-GB" dirty="0"/>
              <a:t>Moreover, the estimation of the ideal parameters is closer to the healthy controls, which could possibly mean that the anxious people tend to drift from the ideal behaviour.</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3021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analyse the ideal response, from the top to the bottom you can see the hidden states in blue and the response in red.</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249609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FB9129D-F63D-465F-B22F-F463CD979380}"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it-IT"/>
              <a:t>Fare clic sull'icona per inserire un'immagine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DBAD16-67C1-4DE7-BC19-111FC929E0E0}"/>
              </a:ext>
            </a:extLst>
          </p:cNvPr>
          <p:cNvSpPr>
            <a:spLocks noGrp="1"/>
          </p:cNvSpPr>
          <p:nvPr>
            <p:ph type="dt" sz="half" idx="10"/>
          </p:nvPr>
        </p:nvSpPr>
        <p:spPr/>
        <p:txBody>
          <a:bodyPr/>
          <a:lstStyle/>
          <a:p>
            <a:fld id="{665607BE-DD29-4BE5-B1D7-EBFB1ED42AD5}" type="datetime1">
              <a:rPr lang="it-IT" smtClean="0"/>
              <a:t>27/05/20</a:t>
            </a:fld>
            <a:endParaRPr lang="en-GB" dirty="0"/>
          </a:p>
        </p:txBody>
      </p:sp>
      <p:sp>
        <p:nvSpPr>
          <p:cNvPr id="3" name="Segnaposto piè di pagina 2">
            <a:extLst>
              <a:ext uri="{FF2B5EF4-FFF2-40B4-BE49-F238E27FC236}">
                <a16:creationId xmlns:a16="http://schemas.microsoft.com/office/drawing/2014/main" id="{E9B68DF0-7653-45A1-B54C-F294DE222384}"/>
              </a:ext>
            </a:extLst>
          </p:cNvPr>
          <p:cNvSpPr>
            <a:spLocks noGrp="1"/>
          </p:cNvSpPr>
          <p:nvPr>
            <p:ph type="ftr" sz="quarter" idx="11"/>
          </p:nvPr>
        </p:nvSpPr>
        <p:spPr/>
        <p:txBody>
          <a:bodyPr/>
          <a:lstStyle/>
          <a:p>
            <a:r>
              <a:rPr lang="en-GB"/>
              <a:t>Branca, Menini, Sangalli</a:t>
            </a:r>
            <a:endParaRPr lang="en-GB" dirty="0"/>
          </a:p>
        </p:txBody>
      </p:sp>
      <p:sp>
        <p:nvSpPr>
          <p:cNvPr id="4" name="Segnaposto numero diapositiva 3">
            <a:extLst>
              <a:ext uri="{FF2B5EF4-FFF2-40B4-BE49-F238E27FC236}">
                <a16:creationId xmlns:a16="http://schemas.microsoft.com/office/drawing/2014/main" id="{3B5D2B62-93B9-4E9D-83B3-B75685B9EF0C}"/>
              </a:ext>
            </a:extLst>
          </p:cNvPr>
          <p:cNvSpPr>
            <a:spLocks noGrp="1"/>
          </p:cNvSpPr>
          <p:nvPr>
            <p:ph type="sldNum" sz="quarter" idx="12"/>
          </p:nvPr>
        </p:nvSpPr>
        <p:spPr/>
        <p:txBody>
          <a:body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21477998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E3CF20B-DBD5-468F-87DB-3222B87D3958}"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409F77C-A814-4D93-BBE3-8E8F38B1ED91}"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1CE8F55-5CD1-4C78-A0B4-D1B5BCE91816}"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97DF34D-69C2-4616-A1F3-2B714986A6A2}"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A1799BD-5592-4C0F-AEE1-147CD0CD61A0}"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ADBF162-4575-463B-86B3-DF11CC7BC9D4}"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83FC7A1-9025-4263-B938-11E646C7C4C2}"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92169FF-A451-459B-9C09-AF8DBF358E57}"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9B17222-79D5-4D32-B90B-A7D8269E301A}"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C28CE68-4921-4D8F-AA77-37A17E4D81E3}"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090B877-AC53-44A1-A887-C8AEAB2819A8}"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55DF250-E115-4C8A-919F-4DA03EE5F30C}"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CC6B567-D47E-4941-B949-8463B3AAF6C1}"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4E799DF-3DF1-48A2-A784-F074A098B1A2}"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C11B74-4259-4ECA-89AC-365668BACFA6}"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F912ACC-C26B-440E-8E19-6250095B1230}"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87EFC17-F348-4E91-A31D-473DA30DA830}"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0D9FC6D-7280-4BAC-B523-DEA264579193}"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BFC393D-7DF6-49E3-91AA-12BC12BAB8CB}"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EA0F1C-E74D-43D9-B051-612C3966B96D}"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88C50B-6E18-4ABC-97F8-667ED3AEC539}"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6A28E1F-CC85-4274-86A9-5464F38C583A}"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A4AB838-96AA-44A1-9E1D-8E7060143CB8}"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43C8E7-58C3-4BD3-9E0C-6BD8B5E01AC9}"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0FD5DBF-F23B-4F72-8B72-2EE3F1DC1ADE}"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433C517-6AA0-4B56-B521-E8879DB3A4A9}"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5624372-FEE8-40E5-8595-A23A00191248}"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B52DD1-B5AF-490A-B84C-6077B82E4884}"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04835CB-59DE-4A4F-B004-CBE9486BD89B}"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F784BCE-7C56-4E71-966C-548A5C736468}"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997A1FF-86E2-4491-9DC6-2D4F6772FF4F}"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7447432-8D8D-46CD-8500-7783997D326B}"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477C758-1A95-4E3F-A76F-01D5DE940DD5}"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E87154EE-54C1-4058-8986-4392B674A12B}"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CB0C326-A6A4-4702-8328-A216B184C624}"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DDE25FE-1B43-4316-AC95-3F79D61C9CDE}"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38D659-4A91-420D-8D24-B137B390A454}"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74AE68A-8AA3-4B2A-BA18-9FEEF9AC7786}"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E00F3B-6642-4FF0-BE9B-8336DFA3E1B0}"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ECD5238-5F62-4827-899E-C185FEAD138B}"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0231381-09BC-40C1-BCF0-022F84010FFB}"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A3B168C-B960-4047-A124-F84BB771E3AE}"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26386B5-08F9-4F04-B43D-0B838D87AEDA}"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3B66CBB-AE49-47B0-A6FA-DD61A5178602}"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8347CBB-BF0B-44B8-9552-4C5546C543E1}"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4C2D7E2-4FCF-4CD5-8D64-915E0E20A7AB}"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BBD272A-0C95-4AE5-B17E-AEE0119BD9F5}"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D147541-EC85-4099-BAB4-2B234624E103}"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D2AAB8E-511D-450D-BBF2-4033B75D915B}"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D82A048-3E06-4508-8630-0AB5DEB8D333}"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08ACF11-4D9A-4F04-A0FD-2530B5366E71}"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AAF74BD-C4C4-40C4-8575-F37CAE3248EA}"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D1B230-5B31-4423-BE96-7AA5F5EB1C16}"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140F474-8444-4611-B207-F237DD361CE2}"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71D7119-5B9B-4D71-A9F2-017B99407E03}"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F3FC33C-604A-49A2-ABF2-1896C9D68BA7}"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C1615F8-D898-41DE-AD42-A5B898B378F6}"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8972F27-FF1B-4E2C-91AA-5DB757138FFF}"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1BAA5D-5ED5-4FA0-9705-2908D0E3CBE3}"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B52D020-7903-457D-ADA5-FC275B7E9310}"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977C1CE-1314-4D8A-B683-592FA6D4E143}"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C7606BB-6E48-4150-9B27-4A18DC7A2B62}" type="datetime1">
              <a:rPr lang="it-IT" smtClean="0"/>
              <a:t>27/05/20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76432D2-7143-4B77-9112-00B537273A2B}"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A4F4BF9-9AFC-43F8-9382-907C8CB53972}"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67820DB-F495-4A5F-9194-23B024C701A5}"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DFBF1AA-4E3B-40FF-B912-B7DF107A08E5}" type="datetime1">
              <a:rPr lang="it-IT" smtClean="0"/>
              <a:t>27/05/20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3386489-2D04-4124-A8DB-58BDCE94ABC2}"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FD86679-C4D6-4557-90FE-BADAFADA6E43}"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35938BC-D29D-4449-AE89-DFD7235F3067}"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B2D6D9E-2372-41E3-A5EF-2651CEE07EDD}"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3D62851-1D22-4DC5-9BDD-81DD5E9F46D7}"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emf"/><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emf"/><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emf"/><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65607BE-DD29-4BE5-B1D7-EBFB1ED42AD5}"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err="1"/>
              <a:t>Branca</a:t>
            </a:r>
            <a:r>
              <a:rPr lang="en-GB" dirty="0"/>
              <a:t>, Menini, </a:t>
            </a:r>
            <a:r>
              <a:rPr lang="en-GB" dirty="0" err="1"/>
              <a:t>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1685" y="6308727"/>
            <a:ext cx="2747598" cy="459774"/>
          </a:xfrm>
          <a:prstGeom prst="rect">
            <a:avLst/>
          </a:prstGeom>
          <a:noFill/>
        </p:spPr>
        <p:txBody>
          <a:bodyPr wrap="square" lIns="0" rIns="0" rtlCol="0" anchor="ctr" anchorCtr="0">
            <a:noAutofit/>
          </a:bodyPr>
          <a:lstStyle/>
          <a:p>
            <a:r>
              <a:rPr lang="en-GB" sz="800" baseline="0" dirty="0"/>
              <a:t>	   Translational Neuromodeling Unit</a:t>
            </a:r>
          </a:p>
        </p:txBody>
      </p:sp>
      <p:pic>
        <p:nvPicPr>
          <p:cNvPr id="17" name="Bild 18" descr="g_eth_logo_kurz_neg_Schutzraum.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Immagine 35" descr="Immagine che contiene disegnando&#10;&#10;Descrizione generata automaticamente">
            <a:extLst>
              <a:ext uri="{FF2B5EF4-FFF2-40B4-BE49-F238E27FC236}">
                <a16:creationId xmlns:a16="http://schemas.microsoft.com/office/drawing/2014/main" id="{06D3DE48-35B5-4441-8898-4C045EF7FA0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 t="23000" r="1401" b="23001"/>
          <a:stretch/>
        </p:blipFill>
        <p:spPr>
          <a:xfrm>
            <a:off x="403229" y="6323470"/>
            <a:ext cx="812602" cy="4450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 id="2147483861"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2478A19-0960-4F1F-908E-20F32485F131}"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0381D0-8749-40BB-8BB1-0B43896F7E4E}"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BCB1E51-1077-474E-AE72-B98B36CD3355}"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906C132-192E-4458-8E2D-A59A9B6DF7B5}"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BA2323F-3C04-4A5A-AC10-E6D015D2C99F}"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75B0E14-D5FC-4E10-B562-5E56ED6E7025}"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50867CA-5077-4AE6-96F4-6E67C848956B}"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9024932-062D-4F30-937A-0A9A82F95F7B}" type="datetime1">
              <a:rPr lang="it-IT" smtClean="0"/>
              <a:t>27/05/20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jpg"/><Relationship Id="rId10" Type="http://schemas.openxmlformats.org/officeDocument/2006/relationships/image" Target="../media/image65.png"/><Relationship Id="rId4" Type="http://schemas.openxmlformats.org/officeDocument/2006/relationships/image" Target="../media/image57.jpg"/><Relationship Id="rId9" Type="http://schemas.openxmlformats.org/officeDocument/2006/relationships/image" Target="../media/image64.png"/><Relationship Id="rId1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tnutest.altervista.org/"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4.xml"/><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svg"/><Relationship Id="rId26" Type="http://schemas.openxmlformats.org/officeDocument/2006/relationships/image" Target="../media/image14.svg"/><Relationship Id="rId3" Type="http://schemas.openxmlformats.org/officeDocument/2006/relationships/tags" Target="../tags/tag3.xml"/><Relationship Id="rId21"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notesSlide" Target="../notesSlides/notesSlide1.xml"/><Relationship Id="rId20" Type="http://schemas.openxmlformats.org/officeDocument/2006/relationships/image" Target="../media/image8.svg"/><Relationship Id="rId29"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svg"/><Relationship Id="rId32" Type="http://schemas.openxmlformats.org/officeDocument/2006/relationships/image" Target="../media/image20.svg"/><Relationship Id="rId5" Type="http://schemas.openxmlformats.org/officeDocument/2006/relationships/tags" Target="../tags/tag5.xml"/><Relationship Id="rId15" Type="http://schemas.openxmlformats.org/officeDocument/2006/relationships/slideLayout" Target="../slideLayouts/slideLayout10.xml"/><Relationship Id="rId23" Type="http://schemas.openxmlformats.org/officeDocument/2006/relationships/image" Target="../media/image11.png"/><Relationship Id="rId28" Type="http://schemas.openxmlformats.org/officeDocument/2006/relationships/image" Target="../media/image16.svg"/><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svg"/><Relationship Id="rId27" Type="http://schemas.openxmlformats.org/officeDocument/2006/relationships/image" Target="../media/image15.png"/><Relationship Id="rId30"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2.svg"/><Relationship Id="rId3" Type="http://schemas.openxmlformats.org/officeDocument/2006/relationships/image" Target="../media/image21.png"/><Relationship Id="rId21" Type="http://schemas.openxmlformats.org/officeDocument/2006/relationships/image" Target="../media/image13.pn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0.svg"/><Relationship Id="rId5" Type="http://schemas.openxmlformats.org/officeDocument/2006/relationships/image" Target="../media/image23.jpeg"/><Relationship Id="rId15" Type="http://schemas.openxmlformats.org/officeDocument/2006/relationships/image" Target="../media/image33.sv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sv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14.svg"/><Relationship Id="rId27"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tate-Trait_Anxiety_Inventory" TargetMode="External"/><Relationship Id="rId3" Type="http://schemas.openxmlformats.org/officeDocument/2006/relationships/image" Target="../media/image44.gif"/><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8.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err="1"/>
              <a:t>Branca</a:t>
            </a:r>
            <a:r>
              <a:rPr lang="en-GB" dirty="0"/>
              <a:t> Francesco, Menini Davide, </a:t>
            </a:r>
            <a:r>
              <a:rPr lang="en-GB" dirty="0" err="1"/>
              <a:t>Sangalli</a:t>
            </a:r>
            <a:r>
              <a:rPr lang="en-GB" dirty="0"/>
              <a:t> Sara</a:t>
            </a:r>
          </a:p>
        </p:txBody>
      </p:sp>
      <p:sp>
        <p:nvSpPr>
          <p:cNvPr id="3" name="Datumsplatzhalter 2"/>
          <p:cNvSpPr>
            <a:spLocks noGrp="1"/>
          </p:cNvSpPr>
          <p:nvPr>
            <p:ph type="dt" sz="half" idx="10"/>
          </p:nvPr>
        </p:nvSpPr>
        <p:spPr/>
        <p:txBody>
          <a:bodyPr/>
          <a:lstStyle/>
          <a:p>
            <a:fld id="{9F2519FE-E249-446B-AAF5-9CD3BF72D34B}" type="datetime1">
              <a:rPr lang="it-IT" smtClean="0"/>
              <a:t>27/05/20</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US" dirty="0"/>
              <a:t>HGF for </a:t>
            </a:r>
            <a:r>
              <a:rPr lang="en-GB" dirty="0"/>
              <a:t>Behavioural</a:t>
            </a:r>
            <a:r>
              <a:rPr lang="en-US" dirty="0"/>
              <a:t> Analysis:</a:t>
            </a:r>
            <a:br>
              <a:rPr lang="en-US" dirty="0"/>
            </a:br>
            <a:r>
              <a:rPr lang="en-US" dirty="0"/>
              <a:t>Perceptual Model for Anxiety Patients During Lockdown</a:t>
            </a:r>
            <a:br>
              <a:rPr lang="en-GB" dirty="0"/>
            </a:br>
            <a:br>
              <a:rPr lang="en-US" dirty="0"/>
            </a:br>
            <a:endParaRPr lang="en-GB" dirty="0"/>
          </a:p>
        </p:txBody>
      </p:sp>
      <p:sp>
        <p:nvSpPr>
          <p:cNvPr id="4" name="Fußzeilenplatzhalter 3"/>
          <p:cNvSpPr>
            <a:spLocks noGrp="1"/>
          </p:cNvSpPr>
          <p:nvPr>
            <p:ph type="ftr" sz="quarter" idx="13"/>
          </p:nvPr>
        </p:nvSpPr>
        <p:spPr/>
        <p:txBody>
          <a:bodyPr/>
          <a:lstStyle/>
          <a:p>
            <a:r>
              <a:rPr lang="en-GB"/>
              <a:t>Branca, Menini, Sangalli</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10</a:t>
            </a:fld>
            <a:endParaRPr lang="en-GB" dirty="0"/>
          </a:p>
        </p:txBody>
      </p:sp>
      <p:sp>
        <p:nvSpPr>
          <p:cNvPr id="9" name="Titel 8"/>
          <p:cNvSpPr>
            <a:spLocks noGrp="1"/>
          </p:cNvSpPr>
          <p:nvPr>
            <p:ph type="title"/>
          </p:nvPr>
        </p:nvSpPr>
        <p:spPr/>
        <p:txBody>
          <a:bodyPr/>
          <a:lstStyle/>
          <a:p>
            <a:r>
              <a:rPr lang="en-GB" dirty="0"/>
              <a:t>Simulation of the Ideal Model </a:t>
            </a:r>
          </a:p>
        </p:txBody>
      </p:sp>
      <p:pic>
        <p:nvPicPr>
          <p:cNvPr id="16" name="Immagine 15">
            <a:extLst>
              <a:ext uri="{FF2B5EF4-FFF2-40B4-BE49-F238E27FC236}">
                <a16:creationId xmlns:a16="http://schemas.microsoft.com/office/drawing/2014/main" id="{506CB659-3B91-4A81-9370-4DA955C0FC01}"/>
              </a:ext>
            </a:extLst>
          </p:cNvPr>
          <p:cNvPicPr>
            <a:picLocks noChangeAspect="1"/>
          </p:cNvPicPr>
          <p:nvPr/>
        </p:nvPicPr>
        <p:blipFill rotWithShape="1">
          <a:blip r:embed="rId3">
            <a:extLst>
              <a:ext uri="{28A0092B-C50C-407E-A947-70E740481C1C}">
                <a14:useLocalDpi xmlns:a14="http://schemas.microsoft.com/office/drawing/2010/main" val="0"/>
              </a:ext>
            </a:extLst>
          </a:blip>
          <a:srcRect l="8454" t="8677" r="6294" b="3109"/>
          <a:stretch/>
        </p:blipFill>
        <p:spPr>
          <a:xfrm>
            <a:off x="1161795" y="1332983"/>
            <a:ext cx="9848409" cy="5048345"/>
          </a:xfrm>
          <a:prstGeom prst="rect">
            <a:avLst/>
          </a:prstGeom>
        </p:spPr>
      </p:pic>
    </p:spTree>
    <p:extLst>
      <p:ext uri="{BB962C8B-B14F-4D97-AF65-F5344CB8AC3E}">
        <p14:creationId xmlns:p14="http://schemas.microsoft.com/office/powerpoint/2010/main" val="199302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11</a:t>
            </a:fld>
            <a:endParaRPr lang="en-GB" dirty="0"/>
          </a:p>
        </p:txBody>
      </p:sp>
      <p:sp>
        <p:nvSpPr>
          <p:cNvPr id="9" name="Titel 8"/>
          <p:cNvSpPr>
            <a:spLocks noGrp="1"/>
          </p:cNvSpPr>
          <p:nvPr>
            <p:ph type="title"/>
          </p:nvPr>
        </p:nvSpPr>
        <p:spPr>
          <a:xfrm>
            <a:off x="323850" y="620714"/>
            <a:ext cx="11537950" cy="648046"/>
          </a:xfrm>
        </p:spPr>
        <p:txBody>
          <a:bodyPr/>
          <a:lstStyle/>
          <a:p>
            <a:r>
              <a:rPr lang="en-GB" dirty="0"/>
              <a:t>Comparison: Ideal vs. Involving Test’s Centroids</a:t>
            </a:r>
          </a:p>
        </p:txBody>
      </p:sp>
      <p:grpSp>
        <p:nvGrpSpPr>
          <p:cNvPr id="16" name="Gruppo 15">
            <a:extLst>
              <a:ext uri="{FF2B5EF4-FFF2-40B4-BE49-F238E27FC236}">
                <a16:creationId xmlns:a16="http://schemas.microsoft.com/office/drawing/2014/main" id="{F4BD4BAE-A0FA-4895-B9BF-FE170F92A183}"/>
              </a:ext>
            </a:extLst>
          </p:cNvPr>
          <p:cNvGrpSpPr/>
          <p:nvPr/>
        </p:nvGrpSpPr>
        <p:grpSpPr>
          <a:xfrm>
            <a:off x="1853209" y="1676462"/>
            <a:ext cx="9857533" cy="4707665"/>
            <a:chOff x="1338708" y="1520343"/>
            <a:chExt cx="9857533" cy="4707665"/>
          </a:xfrm>
        </p:grpSpPr>
        <p:pic>
          <p:nvPicPr>
            <p:cNvPr id="7" name="Immagine 6" descr="Immagine che contiene screenshot&#10;&#10;Descrizione generata automaticamente">
              <a:extLst>
                <a:ext uri="{FF2B5EF4-FFF2-40B4-BE49-F238E27FC236}">
                  <a16:creationId xmlns:a16="http://schemas.microsoft.com/office/drawing/2014/main" id="{B6C64B68-E526-403E-A232-795D2C387A60}"/>
                </a:ext>
              </a:extLst>
            </p:cNvPr>
            <p:cNvPicPr>
              <a:picLocks noChangeAspect="1"/>
            </p:cNvPicPr>
            <p:nvPr/>
          </p:nvPicPr>
          <p:blipFill rotWithShape="1">
            <a:blip r:embed="rId3">
              <a:extLst>
                <a:ext uri="{28A0092B-C50C-407E-A947-70E740481C1C}">
                  <a14:useLocalDpi xmlns:a14="http://schemas.microsoft.com/office/drawing/2010/main" val="0"/>
                </a:ext>
              </a:extLst>
            </a:blip>
            <a:srcRect l="10991" t="70276" r="8125" b="3514"/>
            <a:stretch/>
          </p:blipFill>
          <p:spPr>
            <a:xfrm>
              <a:off x="1338708" y="4645604"/>
              <a:ext cx="9857533" cy="158240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EAA89FDB-78B5-48D9-82B8-602EB1DEFBC8}"/>
                </a:ext>
              </a:extLst>
            </p:cNvPr>
            <p:cNvPicPr>
              <a:picLocks noChangeAspect="1"/>
            </p:cNvPicPr>
            <p:nvPr/>
          </p:nvPicPr>
          <p:blipFill rotWithShape="1">
            <a:blip r:embed="rId4">
              <a:extLst>
                <a:ext uri="{28A0092B-C50C-407E-A947-70E740481C1C}">
                  <a14:useLocalDpi xmlns:a14="http://schemas.microsoft.com/office/drawing/2010/main" val="0"/>
                </a:ext>
              </a:extLst>
            </a:blip>
            <a:srcRect l="10991" t="69958" r="8124" b="7063"/>
            <a:stretch/>
          </p:blipFill>
          <p:spPr>
            <a:xfrm>
              <a:off x="1338708" y="1520343"/>
              <a:ext cx="9857533" cy="1387331"/>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72C91F38-9532-4C6D-95A3-3B5DDF92EFC3}"/>
                </a:ext>
              </a:extLst>
            </p:cNvPr>
            <p:cNvPicPr>
              <a:picLocks noChangeAspect="1"/>
            </p:cNvPicPr>
            <p:nvPr/>
          </p:nvPicPr>
          <p:blipFill rotWithShape="1">
            <a:blip r:embed="rId5">
              <a:extLst>
                <a:ext uri="{28A0092B-C50C-407E-A947-70E740481C1C}">
                  <a14:useLocalDpi xmlns:a14="http://schemas.microsoft.com/office/drawing/2010/main" val="0"/>
                </a:ext>
              </a:extLst>
            </a:blip>
            <a:srcRect l="11003" t="70276" r="8113" b="7063"/>
            <a:stretch/>
          </p:blipFill>
          <p:spPr>
            <a:xfrm>
              <a:off x="1338708" y="3092563"/>
              <a:ext cx="9857533" cy="1368153"/>
            </a:xfrm>
            <a:prstGeom prst="rect">
              <a:avLst/>
            </a:prstGeom>
          </p:spPr>
        </p:pic>
      </p:grpSp>
      <p:pic>
        <p:nvPicPr>
          <p:cNvPr id="21" name="Immagine 20" descr="Immagine che contiene screenshot&#10;&#10;Descrizione generata automaticamente">
            <a:extLst>
              <a:ext uri="{FF2B5EF4-FFF2-40B4-BE49-F238E27FC236}">
                <a16:creationId xmlns:a16="http://schemas.microsoft.com/office/drawing/2014/main" id="{BE42B0A0-7B2A-4D15-924A-5B32AEC99626}"/>
              </a:ext>
            </a:extLst>
          </p:cNvPr>
          <p:cNvPicPr>
            <a:picLocks noChangeAspect="1"/>
          </p:cNvPicPr>
          <p:nvPr/>
        </p:nvPicPr>
        <p:blipFill rotWithShape="1">
          <a:blip r:embed="rId4">
            <a:extLst>
              <a:ext uri="{28A0092B-C50C-407E-A947-70E740481C1C}">
                <a14:useLocalDpi xmlns:a14="http://schemas.microsoft.com/office/drawing/2010/main" val="0"/>
              </a:ext>
            </a:extLst>
          </a:blip>
          <a:srcRect l="14726" t="65590" r="29735" b="30182"/>
          <a:stretch/>
        </p:blipFill>
        <p:spPr>
          <a:xfrm>
            <a:off x="3285306" y="1373560"/>
            <a:ext cx="6768753" cy="255240"/>
          </a:xfrm>
          <a:prstGeom prst="rect">
            <a:avLst/>
          </a:prstGeom>
        </p:spPr>
      </p:pic>
      <p:grpSp>
        <p:nvGrpSpPr>
          <p:cNvPr id="33" name="Gruppo 32">
            <a:extLst>
              <a:ext uri="{FF2B5EF4-FFF2-40B4-BE49-F238E27FC236}">
                <a16:creationId xmlns:a16="http://schemas.microsoft.com/office/drawing/2014/main" id="{C30BCA72-AD89-4FA5-A636-AD87795C2FA2}"/>
              </a:ext>
            </a:extLst>
          </p:cNvPr>
          <p:cNvGrpSpPr/>
          <p:nvPr/>
        </p:nvGrpSpPr>
        <p:grpSpPr>
          <a:xfrm>
            <a:off x="478344" y="3195192"/>
            <a:ext cx="1070042" cy="1089604"/>
            <a:chOff x="181531" y="3354634"/>
            <a:chExt cx="1070042" cy="1089604"/>
          </a:xfrm>
        </p:grpSpPr>
        <p:sp>
          <p:nvSpPr>
            <p:cNvPr id="18" name="CasellaDiTesto 17">
              <a:extLst>
                <a:ext uri="{FF2B5EF4-FFF2-40B4-BE49-F238E27FC236}">
                  <a16:creationId xmlns:a16="http://schemas.microsoft.com/office/drawing/2014/main" id="{B701AB95-0ED6-427B-9E16-196F6E8A116B}"/>
                </a:ext>
              </a:extLst>
            </p:cNvPr>
            <p:cNvSpPr txBox="1"/>
            <p:nvPr/>
          </p:nvSpPr>
          <p:spPr>
            <a:xfrm>
              <a:off x="192616" y="3354634"/>
              <a:ext cx="1040296" cy="338554"/>
            </a:xfrm>
            <a:prstGeom prst="rect">
              <a:avLst/>
            </a:prstGeom>
            <a:noFill/>
          </p:spPr>
          <p:txBody>
            <a:bodyPr wrap="square" rtlCol="0">
              <a:spAutoFit/>
            </a:bodyPr>
            <a:lstStyle/>
            <a:p>
              <a:pPr algn="ctr"/>
              <a:r>
                <a:rPr lang="en-US" sz="1600" b="1" dirty="0"/>
                <a:t>Healthy</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DFFD124-FF63-43A5-862A-07DBCC646298}"/>
                    </a:ext>
                  </a:extLst>
                </p:cNvPr>
                <p:cNvSpPr txBox="1"/>
                <p:nvPr/>
              </p:nvSpPr>
              <p:spPr>
                <a:xfrm>
                  <a:off x="185768" y="373002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=−4.247</m:t>
                        </m:r>
                      </m:oMath>
                    </m:oMathPara>
                  </a14:m>
                  <a:endParaRPr lang="it-IT" sz="1400" b="0" dirty="0">
                    <a:ea typeface="Cambria Math" panose="02040503050406030204" pitchFamily="18" charset="0"/>
                  </a:endParaRPr>
                </a:p>
              </p:txBody>
            </p:sp>
          </mc:Choice>
          <mc:Fallback xmlns="">
            <p:sp>
              <p:nvSpPr>
                <p:cNvPr id="22" name="CasellaDiTesto 21">
                  <a:extLst>
                    <a:ext uri="{FF2B5EF4-FFF2-40B4-BE49-F238E27FC236}">
                      <a16:creationId xmlns:a16="http://schemas.microsoft.com/office/drawing/2014/main" id="{3DFFD124-FF63-43A5-862A-07DBCC646298}"/>
                    </a:ext>
                  </a:extLst>
                </p:cNvPr>
                <p:cNvSpPr txBox="1">
                  <a:spLocks noRot="1" noChangeAspect="1" noMove="1" noResize="1" noEditPoints="1" noAdjustHandles="1" noChangeArrowheads="1" noChangeShapeType="1" noTextEdit="1"/>
                </p:cNvSpPr>
                <p:nvPr/>
              </p:nvSpPr>
              <p:spPr>
                <a:xfrm>
                  <a:off x="185768" y="3730020"/>
                  <a:ext cx="1065805" cy="215444"/>
                </a:xfrm>
                <a:prstGeom prst="rect">
                  <a:avLst/>
                </a:prstGeom>
                <a:blipFill>
                  <a:blip r:embed="rId6"/>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8B89BC2-1C89-4E29-8C67-E10709023D6C}"/>
                    </a:ext>
                  </a:extLst>
                </p:cNvPr>
                <p:cNvSpPr txBox="1"/>
                <p:nvPr/>
              </p:nvSpPr>
              <p:spPr>
                <a:xfrm>
                  <a:off x="181531" y="3981391"/>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=−6.103</m:t>
                        </m:r>
                      </m:oMath>
                    </m:oMathPara>
                  </a14:m>
                  <a:endParaRPr lang="it-IT" sz="1400" b="0" dirty="0">
                    <a:ea typeface="Cambria Math" panose="02040503050406030204" pitchFamily="18" charset="0"/>
                  </a:endParaRPr>
                </a:p>
              </p:txBody>
            </p:sp>
          </mc:Choice>
          <mc:Fallback xmlns="">
            <p:sp>
              <p:nvSpPr>
                <p:cNvPr id="23" name="CasellaDiTesto 22">
                  <a:extLst>
                    <a:ext uri="{FF2B5EF4-FFF2-40B4-BE49-F238E27FC236}">
                      <a16:creationId xmlns:a16="http://schemas.microsoft.com/office/drawing/2014/main" id="{08B89BC2-1C89-4E29-8C67-E10709023D6C}"/>
                    </a:ext>
                  </a:extLst>
                </p:cNvPr>
                <p:cNvSpPr txBox="1">
                  <a:spLocks noRot="1" noChangeAspect="1" noMove="1" noResize="1" noEditPoints="1" noAdjustHandles="1" noChangeArrowheads="1" noChangeShapeType="1" noTextEdit="1"/>
                </p:cNvSpPr>
                <p:nvPr/>
              </p:nvSpPr>
              <p:spPr>
                <a:xfrm>
                  <a:off x="181531" y="3981391"/>
                  <a:ext cx="1065805" cy="215444"/>
                </a:xfrm>
                <a:prstGeom prst="rect">
                  <a:avLst/>
                </a:prstGeom>
                <a:blipFill>
                  <a:blip r:embed="rId7"/>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678F79CB-86DF-4971-B5F3-606133657364}"/>
                    </a:ext>
                  </a:extLst>
                </p:cNvPr>
                <p:cNvSpPr txBox="1"/>
                <p:nvPr/>
              </p:nvSpPr>
              <p:spPr>
                <a:xfrm>
                  <a:off x="201182" y="4228794"/>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=+3.112</m:t>
                        </m:r>
                      </m:oMath>
                    </m:oMathPara>
                  </a14:m>
                  <a:endParaRPr lang="it-IT" sz="1400" b="0" dirty="0">
                    <a:ea typeface="Cambria Math" panose="02040503050406030204" pitchFamily="18" charset="0"/>
                  </a:endParaRPr>
                </a:p>
              </p:txBody>
            </p:sp>
          </mc:Choice>
          <mc:Fallback xmlns="">
            <p:sp>
              <p:nvSpPr>
                <p:cNvPr id="24" name="CasellaDiTesto 23">
                  <a:extLst>
                    <a:ext uri="{FF2B5EF4-FFF2-40B4-BE49-F238E27FC236}">
                      <a16:creationId xmlns:a16="http://schemas.microsoft.com/office/drawing/2014/main" id="{678F79CB-86DF-4971-B5F3-606133657364}"/>
                    </a:ext>
                  </a:extLst>
                </p:cNvPr>
                <p:cNvSpPr txBox="1">
                  <a:spLocks noRot="1" noChangeAspect="1" noMove="1" noResize="1" noEditPoints="1" noAdjustHandles="1" noChangeArrowheads="1" noChangeShapeType="1" noTextEdit="1"/>
                </p:cNvSpPr>
                <p:nvPr/>
              </p:nvSpPr>
              <p:spPr>
                <a:xfrm>
                  <a:off x="201182" y="4228794"/>
                  <a:ext cx="1033745" cy="215444"/>
                </a:xfrm>
                <a:prstGeom prst="rect">
                  <a:avLst/>
                </a:prstGeom>
                <a:blipFill>
                  <a:blip r:embed="rId8"/>
                  <a:stretch>
                    <a:fillRect l="-3550" r="-2959" b="-25714"/>
                  </a:stretch>
                </a:blipFill>
              </p:spPr>
              <p:txBody>
                <a:bodyPr/>
                <a:lstStyle/>
                <a:p>
                  <a:r>
                    <a:rPr lang="en-US">
                      <a:noFill/>
                    </a:rPr>
                    <a:t> </a:t>
                  </a:r>
                </a:p>
              </p:txBody>
            </p:sp>
          </mc:Fallback>
        </mc:AlternateContent>
      </p:grpSp>
      <p:grpSp>
        <p:nvGrpSpPr>
          <p:cNvPr id="32" name="Gruppo 31">
            <a:extLst>
              <a:ext uri="{FF2B5EF4-FFF2-40B4-BE49-F238E27FC236}">
                <a16:creationId xmlns:a16="http://schemas.microsoft.com/office/drawing/2014/main" id="{07F43106-C454-47FC-94D5-C724DF55106E}"/>
              </a:ext>
            </a:extLst>
          </p:cNvPr>
          <p:cNvGrpSpPr/>
          <p:nvPr/>
        </p:nvGrpSpPr>
        <p:grpSpPr>
          <a:xfrm>
            <a:off x="506170" y="4852419"/>
            <a:ext cx="1094084" cy="1067835"/>
            <a:chOff x="157488" y="5169451"/>
            <a:chExt cx="1094084" cy="1067835"/>
          </a:xfrm>
        </p:grpSpPr>
        <p:sp>
          <p:nvSpPr>
            <p:cNvPr id="19" name="CasellaDiTesto 18">
              <a:extLst>
                <a:ext uri="{FF2B5EF4-FFF2-40B4-BE49-F238E27FC236}">
                  <a16:creationId xmlns:a16="http://schemas.microsoft.com/office/drawing/2014/main" id="{4782982B-CA44-478D-9AF4-CCAA6B568ECF}"/>
                </a:ext>
              </a:extLst>
            </p:cNvPr>
            <p:cNvSpPr txBox="1"/>
            <p:nvPr/>
          </p:nvSpPr>
          <p:spPr>
            <a:xfrm>
              <a:off x="185767" y="5169451"/>
              <a:ext cx="1065805" cy="338554"/>
            </a:xfrm>
            <a:prstGeom prst="rect">
              <a:avLst/>
            </a:prstGeom>
            <a:noFill/>
          </p:spPr>
          <p:txBody>
            <a:bodyPr wrap="square" rtlCol="0">
              <a:spAutoFit/>
            </a:bodyPr>
            <a:lstStyle/>
            <a:p>
              <a:pPr algn="ctr"/>
              <a:r>
                <a:rPr lang="en-US" sz="1600" b="1" dirty="0"/>
                <a:t>Anxious</a:t>
              </a: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D4E0FF45-5CED-4CCC-A4F1-0BB93ADCE248}"/>
                    </a:ext>
                  </a:extLst>
                </p:cNvPr>
                <p:cNvSpPr txBox="1"/>
                <p:nvPr/>
              </p:nvSpPr>
              <p:spPr>
                <a:xfrm>
                  <a:off x="157488" y="5533948"/>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=−7.718</m:t>
                        </m:r>
                      </m:oMath>
                    </m:oMathPara>
                  </a14:m>
                  <a:endParaRPr lang="it-IT" sz="1400" b="0" dirty="0">
                    <a:ea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D4E0FF45-5CED-4CCC-A4F1-0BB93ADCE248}"/>
                    </a:ext>
                  </a:extLst>
                </p:cNvPr>
                <p:cNvSpPr txBox="1">
                  <a:spLocks noRot="1" noChangeAspect="1" noMove="1" noResize="1" noEditPoints="1" noAdjustHandles="1" noChangeArrowheads="1" noChangeShapeType="1" noTextEdit="1"/>
                </p:cNvSpPr>
                <p:nvPr/>
              </p:nvSpPr>
              <p:spPr>
                <a:xfrm>
                  <a:off x="157488" y="5533948"/>
                  <a:ext cx="1065805" cy="215444"/>
                </a:xfrm>
                <a:prstGeom prst="rect">
                  <a:avLst/>
                </a:prstGeom>
                <a:blipFill>
                  <a:blip r:embed="rId9"/>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C2B43C70-EC8E-4D3E-A432-1C8A6F3290A3}"/>
                    </a:ext>
                  </a:extLst>
                </p:cNvPr>
                <p:cNvSpPr txBox="1"/>
                <p:nvPr/>
              </p:nvSpPr>
              <p:spPr>
                <a:xfrm>
                  <a:off x="157488" y="578089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=−6.026</m:t>
                        </m:r>
                      </m:oMath>
                    </m:oMathPara>
                  </a14:m>
                  <a:endParaRPr lang="it-IT" sz="1400" b="0" dirty="0">
                    <a:ea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C2B43C70-EC8E-4D3E-A432-1C8A6F3290A3}"/>
                    </a:ext>
                  </a:extLst>
                </p:cNvPr>
                <p:cNvSpPr txBox="1">
                  <a:spLocks noRot="1" noChangeAspect="1" noMove="1" noResize="1" noEditPoints="1" noAdjustHandles="1" noChangeArrowheads="1" noChangeShapeType="1" noTextEdit="1"/>
                </p:cNvSpPr>
                <p:nvPr/>
              </p:nvSpPr>
              <p:spPr>
                <a:xfrm>
                  <a:off x="157488" y="5780890"/>
                  <a:ext cx="1065805" cy="215444"/>
                </a:xfrm>
                <a:prstGeom prst="rect">
                  <a:avLst/>
                </a:prstGeom>
                <a:blipFill>
                  <a:blip r:embed="rId10"/>
                  <a:stretch>
                    <a:fillRect l="-1143" r="-228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46C747-BD0B-4B58-9425-0A265F60F688}"/>
                    </a:ext>
                  </a:extLst>
                </p:cNvPr>
                <p:cNvSpPr txBox="1"/>
                <p:nvPr/>
              </p:nvSpPr>
              <p:spPr>
                <a:xfrm>
                  <a:off x="181531" y="6021842"/>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=−0.505</m:t>
                        </m:r>
                      </m:oMath>
                    </m:oMathPara>
                  </a14:m>
                  <a:endParaRPr lang="it-IT" sz="1400" b="0" dirty="0">
                    <a:ea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5846C747-BD0B-4B58-9425-0A265F60F688}"/>
                    </a:ext>
                  </a:extLst>
                </p:cNvPr>
                <p:cNvSpPr txBox="1">
                  <a:spLocks noRot="1" noChangeAspect="1" noMove="1" noResize="1" noEditPoints="1" noAdjustHandles="1" noChangeArrowheads="1" noChangeShapeType="1" noTextEdit="1"/>
                </p:cNvSpPr>
                <p:nvPr/>
              </p:nvSpPr>
              <p:spPr>
                <a:xfrm>
                  <a:off x="181531" y="6021842"/>
                  <a:ext cx="1033745" cy="215444"/>
                </a:xfrm>
                <a:prstGeom prst="rect">
                  <a:avLst/>
                </a:prstGeom>
                <a:blipFill>
                  <a:blip r:embed="rId11"/>
                  <a:stretch>
                    <a:fillRect l="-3529" r="-2353" b="-25714"/>
                  </a:stretch>
                </a:blipFill>
              </p:spPr>
              <p:txBody>
                <a:bodyPr/>
                <a:lstStyle/>
                <a:p>
                  <a:r>
                    <a:rPr lang="en-US">
                      <a:noFill/>
                    </a:rPr>
                    <a:t> </a:t>
                  </a:r>
                </a:p>
              </p:txBody>
            </p:sp>
          </mc:Fallback>
        </mc:AlternateContent>
      </p:grpSp>
      <p:grpSp>
        <p:nvGrpSpPr>
          <p:cNvPr id="34" name="Gruppo 33">
            <a:extLst>
              <a:ext uri="{FF2B5EF4-FFF2-40B4-BE49-F238E27FC236}">
                <a16:creationId xmlns:a16="http://schemas.microsoft.com/office/drawing/2014/main" id="{99329F89-6709-4A3A-8DFD-3A91DAE11772}"/>
              </a:ext>
            </a:extLst>
          </p:cNvPr>
          <p:cNvGrpSpPr/>
          <p:nvPr/>
        </p:nvGrpSpPr>
        <p:grpSpPr>
          <a:xfrm>
            <a:off x="458306" y="1724505"/>
            <a:ext cx="1102102" cy="1079916"/>
            <a:chOff x="149471" y="1678967"/>
            <a:chExt cx="1102102" cy="1079916"/>
          </a:xfrm>
        </p:grpSpPr>
        <p:sp>
          <p:nvSpPr>
            <p:cNvPr id="17" name="CasellaDiTesto 16">
              <a:extLst>
                <a:ext uri="{FF2B5EF4-FFF2-40B4-BE49-F238E27FC236}">
                  <a16:creationId xmlns:a16="http://schemas.microsoft.com/office/drawing/2014/main" id="{84547A2A-7B09-4B0D-A51D-721E3101FF05}"/>
                </a:ext>
              </a:extLst>
            </p:cNvPr>
            <p:cNvSpPr txBox="1"/>
            <p:nvPr/>
          </p:nvSpPr>
          <p:spPr>
            <a:xfrm>
              <a:off x="149471" y="1678967"/>
              <a:ext cx="1065805" cy="338554"/>
            </a:xfrm>
            <a:prstGeom prst="rect">
              <a:avLst/>
            </a:prstGeom>
            <a:noFill/>
          </p:spPr>
          <p:txBody>
            <a:bodyPr wrap="square" rtlCol="0">
              <a:spAutoFit/>
            </a:bodyPr>
            <a:lstStyle/>
            <a:p>
              <a:pPr algn="ctr"/>
              <a:r>
                <a:rPr lang="en-US" sz="1600" b="1" dirty="0"/>
                <a:t>Ideal</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96B95C-EC52-4FDE-8607-0C1940E61EAD}"/>
                    </a:ext>
                  </a:extLst>
                </p:cNvPr>
                <p:cNvSpPr txBox="1"/>
                <p:nvPr/>
              </p:nvSpPr>
              <p:spPr>
                <a:xfrm>
                  <a:off x="185768" y="2049019"/>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=−2.079</m:t>
                        </m:r>
                      </m:oMath>
                    </m:oMathPara>
                  </a14:m>
                  <a:endParaRPr lang="it-IT" sz="1400" b="0" dirty="0">
                    <a:ea typeface="Cambria Math" panose="02040503050406030204" pitchFamily="18" charset="0"/>
                  </a:endParaRPr>
                </a:p>
              </p:txBody>
            </p:sp>
          </mc:Choice>
          <mc:Fallback xmlns="">
            <p:sp>
              <p:nvSpPr>
                <p:cNvPr id="28" name="CasellaDiTesto 27">
                  <a:extLst>
                    <a:ext uri="{FF2B5EF4-FFF2-40B4-BE49-F238E27FC236}">
                      <a16:creationId xmlns:a16="http://schemas.microsoft.com/office/drawing/2014/main" id="{FA96B95C-EC52-4FDE-8607-0C1940E61EAD}"/>
                    </a:ext>
                  </a:extLst>
                </p:cNvPr>
                <p:cNvSpPr txBox="1">
                  <a:spLocks noRot="1" noChangeAspect="1" noMove="1" noResize="1" noEditPoints="1" noAdjustHandles="1" noChangeArrowheads="1" noChangeShapeType="1" noTextEdit="1"/>
                </p:cNvSpPr>
                <p:nvPr/>
              </p:nvSpPr>
              <p:spPr>
                <a:xfrm>
                  <a:off x="185768" y="2049019"/>
                  <a:ext cx="1065805" cy="215444"/>
                </a:xfrm>
                <a:prstGeom prst="rect">
                  <a:avLst/>
                </a:prstGeom>
                <a:blipFill>
                  <a:blip r:embed="rId12"/>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56AE279-481F-4114-8E45-3FA30E82AF81}"/>
                    </a:ext>
                  </a:extLst>
                </p:cNvPr>
                <p:cNvSpPr txBox="1"/>
                <p:nvPr/>
              </p:nvSpPr>
              <p:spPr>
                <a:xfrm>
                  <a:off x="185768" y="2296497"/>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=−4.965</m:t>
                        </m:r>
                      </m:oMath>
                    </m:oMathPara>
                  </a14:m>
                  <a:endParaRPr lang="it-IT" sz="1400" b="0" dirty="0">
                    <a:ea typeface="Cambria Math" panose="02040503050406030204" pitchFamily="18" charset="0"/>
                  </a:endParaRPr>
                </a:p>
              </p:txBody>
            </p:sp>
          </mc:Choice>
          <mc:Fallback xmlns="">
            <p:sp>
              <p:nvSpPr>
                <p:cNvPr id="29" name="CasellaDiTesto 28">
                  <a:extLst>
                    <a:ext uri="{FF2B5EF4-FFF2-40B4-BE49-F238E27FC236}">
                      <a16:creationId xmlns:a16="http://schemas.microsoft.com/office/drawing/2014/main" id="{056AE279-481F-4114-8E45-3FA30E82AF81}"/>
                    </a:ext>
                  </a:extLst>
                </p:cNvPr>
                <p:cNvSpPr txBox="1">
                  <a:spLocks noRot="1" noChangeAspect="1" noMove="1" noResize="1" noEditPoints="1" noAdjustHandles="1" noChangeArrowheads="1" noChangeShapeType="1" noTextEdit="1"/>
                </p:cNvSpPr>
                <p:nvPr/>
              </p:nvSpPr>
              <p:spPr>
                <a:xfrm>
                  <a:off x="185768" y="2296497"/>
                  <a:ext cx="1065805" cy="215444"/>
                </a:xfrm>
                <a:prstGeom prst="rect">
                  <a:avLst/>
                </a:prstGeom>
                <a:blipFill>
                  <a:blip r:embed="rId13"/>
                  <a:stretch>
                    <a:fillRect l="-1143" r="-2857"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F0812F96-2920-40B1-A25D-B570F22CEC67}"/>
                    </a:ext>
                  </a:extLst>
                </p:cNvPr>
                <p:cNvSpPr txBox="1"/>
                <p:nvPr/>
              </p:nvSpPr>
              <p:spPr>
                <a:xfrm>
                  <a:off x="157488" y="2543439"/>
                  <a:ext cx="109408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=+1.921</m:t>
                        </m:r>
                      </m:oMath>
                    </m:oMathPara>
                  </a14:m>
                  <a:endParaRPr lang="it-IT" sz="1400" b="0" dirty="0">
                    <a:ea typeface="Cambria Math" panose="02040503050406030204" pitchFamily="18" charset="0"/>
                  </a:endParaRPr>
                </a:p>
              </p:txBody>
            </p:sp>
          </mc:Choice>
          <mc:Fallback xmlns="">
            <p:sp>
              <p:nvSpPr>
                <p:cNvPr id="30" name="CasellaDiTesto 29">
                  <a:extLst>
                    <a:ext uri="{FF2B5EF4-FFF2-40B4-BE49-F238E27FC236}">
                      <a16:creationId xmlns:a16="http://schemas.microsoft.com/office/drawing/2014/main" id="{F0812F96-2920-40B1-A25D-B570F22CEC67}"/>
                    </a:ext>
                  </a:extLst>
                </p:cNvPr>
                <p:cNvSpPr txBox="1">
                  <a:spLocks noRot="1" noChangeAspect="1" noMove="1" noResize="1" noEditPoints="1" noAdjustHandles="1" noChangeArrowheads="1" noChangeShapeType="1" noTextEdit="1"/>
                </p:cNvSpPr>
                <p:nvPr/>
              </p:nvSpPr>
              <p:spPr>
                <a:xfrm>
                  <a:off x="157488" y="2543439"/>
                  <a:ext cx="1094085" cy="215444"/>
                </a:xfrm>
                <a:prstGeom prst="rect">
                  <a:avLst/>
                </a:prstGeom>
                <a:blipFill>
                  <a:blip r:embed="rId14"/>
                  <a:stretch>
                    <a:fillRect b="-25714"/>
                  </a:stretch>
                </a:blipFill>
              </p:spPr>
              <p:txBody>
                <a:bodyPr/>
                <a:lstStyle/>
                <a:p>
                  <a:r>
                    <a:rPr lang="en-US">
                      <a:noFill/>
                    </a:rPr>
                    <a:t> </a:t>
                  </a:r>
                </a:p>
              </p:txBody>
            </p:sp>
          </mc:Fallback>
        </mc:AlternateContent>
      </p:grpSp>
      <p:sp>
        <p:nvSpPr>
          <p:cNvPr id="35" name="CasellaDiTesto 34">
            <a:extLst>
              <a:ext uri="{FF2B5EF4-FFF2-40B4-BE49-F238E27FC236}">
                <a16:creationId xmlns:a16="http://schemas.microsoft.com/office/drawing/2014/main" id="{F857905F-A2CE-4BB2-B5E2-947A327DB6F0}"/>
              </a:ext>
            </a:extLst>
          </p:cNvPr>
          <p:cNvSpPr txBox="1"/>
          <p:nvPr/>
        </p:nvSpPr>
        <p:spPr>
          <a:xfrm>
            <a:off x="9763817" y="170911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53%</a:t>
            </a:r>
          </a:p>
        </p:txBody>
      </p:sp>
      <p:sp>
        <p:nvSpPr>
          <p:cNvPr id="36" name="CasellaDiTesto 35">
            <a:extLst>
              <a:ext uri="{FF2B5EF4-FFF2-40B4-BE49-F238E27FC236}">
                <a16:creationId xmlns:a16="http://schemas.microsoft.com/office/drawing/2014/main" id="{ABDABBDA-B5C4-4FFC-B653-3549A6D11D47}"/>
              </a:ext>
            </a:extLst>
          </p:cNvPr>
          <p:cNvSpPr txBox="1"/>
          <p:nvPr/>
        </p:nvSpPr>
        <p:spPr>
          <a:xfrm>
            <a:off x="9763817" y="3261078"/>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50%</a:t>
            </a:r>
          </a:p>
        </p:txBody>
      </p:sp>
      <p:sp>
        <p:nvSpPr>
          <p:cNvPr id="37" name="CasellaDiTesto 36">
            <a:extLst>
              <a:ext uri="{FF2B5EF4-FFF2-40B4-BE49-F238E27FC236}">
                <a16:creationId xmlns:a16="http://schemas.microsoft.com/office/drawing/2014/main" id="{B722FB86-C140-401F-930E-EC9E12EDE99C}"/>
              </a:ext>
            </a:extLst>
          </p:cNvPr>
          <p:cNvSpPr txBox="1"/>
          <p:nvPr/>
        </p:nvSpPr>
        <p:spPr>
          <a:xfrm>
            <a:off x="9763817" y="481220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46%</a:t>
            </a:r>
          </a:p>
        </p:txBody>
      </p:sp>
    </p:spTree>
    <p:extLst>
      <p:ext uri="{BB962C8B-B14F-4D97-AF65-F5344CB8AC3E}">
        <p14:creationId xmlns:p14="http://schemas.microsoft.com/office/powerpoint/2010/main" val="38608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12</a:t>
            </a:fld>
            <a:endParaRPr lang="en-GB" dirty="0"/>
          </a:p>
        </p:txBody>
      </p:sp>
      <p:sp>
        <p:nvSpPr>
          <p:cNvPr id="9" name="Titel 8"/>
          <p:cNvSpPr>
            <a:spLocks noGrp="1"/>
          </p:cNvSpPr>
          <p:nvPr>
            <p:ph type="title"/>
          </p:nvPr>
        </p:nvSpPr>
        <p:spPr>
          <a:xfrm>
            <a:off x="323850" y="620714"/>
            <a:ext cx="11537950" cy="648046"/>
          </a:xfrm>
        </p:spPr>
        <p:txBody>
          <a:bodyPr/>
          <a:lstStyle/>
          <a:p>
            <a:r>
              <a:rPr lang="en-GB" dirty="0"/>
              <a:t>Final Results: Summary</a:t>
            </a:r>
          </a:p>
        </p:txBody>
      </p:sp>
      <p:sp>
        <p:nvSpPr>
          <p:cNvPr id="6" name="TextBox 5">
            <a:extLst>
              <a:ext uri="{FF2B5EF4-FFF2-40B4-BE49-F238E27FC236}">
                <a16:creationId xmlns:a16="http://schemas.microsoft.com/office/drawing/2014/main" id="{C175663A-56E7-8945-AF93-C092CFB945AF}"/>
              </a:ext>
            </a:extLst>
          </p:cNvPr>
          <p:cNvSpPr txBox="1"/>
          <p:nvPr/>
        </p:nvSpPr>
        <p:spPr>
          <a:xfrm>
            <a:off x="621011" y="1773913"/>
            <a:ext cx="10694018" cy="3261149"/>
          </a:xfrm>
          <a:prstGeom prst="rect">
            <a:avLst/>
          </a:prstGeom>
          <a:noFill/>
        </p:spPr>
        <p:txBody>
          <a:bodyPr wrap="none" rtlCol="0">
            <a:spAutoFit/>
          </a:bodyPr>
          <a:lstStyle/>
          <a:p>
            <a:pPr marL="285750" indent="-285750">
              <a:lnSpc>
                <a:spcPct val="300000"/>
              </a:lnSpc>
              <a:buClr>
                <a:srgbClr val="92D050"/>
              </a:buClr>
              <a:buSzPct val="150000"/>
              <a:buFont typeface="Wingdings" pitchFamily="2" charset="2"/>
              <a:buChar char="ü"/>
            </a:pPr>
            <a:r>
              <a:rPr lang="en-GB" dirty="0"/>
              <a:t>All the subjects behave in </a:t>
            </a:r>
            <a:r>
              <a:rPr lang="en-GB" b="1" dirty="0"/>
              <a:t>similar ways</a:t>
            </a:r>
            <a:r>
              <a:rPr lang="en-GB" dirty="0"/>
              <a:t> in an </a:t>
            </a:r>
            <a:r>
              <a:rPr lang="en-GB" b="1" dirty="0"/>
              <a:t>impartial context</a:t>
            </a:r>
          </a:p>
          <a:p>
            <a:pPr marL="285750" indent="-285750">
              <a:lnSpc>
                <a:spcPct val="300000"/>
              </a:lnSpc>
              <a:buClr>
                <a:srgbClr val="92D050"/>
              </a:buClr>
              <a:buSzPct val="150000"/>
              <a:buFont typeface="Wingdings" pitchFamily="2" charset="2"/>
              <a:buChar char="ü"/>
            </a:pPr>
            <a:r>
              <a:rPr lang="en-GB" dirty="0"/>
              <a:t>Healthy Controls </a:t>
            </a:r>
            <a:r>
              <a:rPr lang="en-GB" b="1" dirty="0"/>
              <a:t>behave differently </a:t>
            </a:r>
            <a:r>
              <a:rPr lang="en-GB" dirty="0"/>
              <a:t>than Anxious Patients in a </a:t>
            </a:r>
            <a:r>
              <a:rPr lang="en-GB" b="1" dirty="0"/>
              <a:t>psychologically involving context</a:t>
            </a:r>
          </a:p>
          <a:p>
            <a:pPr marL="285750" indent="-285750">
              <a:lnSpc>
                <a:spcPct val="300000"/>
              </a:lnSpc>
              <a:buClr>
                <a:srgbClr val="92D050"/>
              </a:buClr>
              <a:buSzPct val="150000"/>
              <a:buFont typeface="Wingdings" pitchFamily="2" charset="2"/>
              <a:buChar char="ü"/>
            </a:pPr>
            <a:r>
              <a:rPr lang="en-GB" dirty="0"/>
              <a:t>Healthy Controls have a </a:t>
            </a:r>
            <a:r>
              <a:rPr lang="en-GB" b="1" dirty="0"/>
              <a:t>higher score</a:t>
            </a:r>
            <a:r>
              <a:rPr lang="en-GB" dirty="0"/>
              <a:t>, closer to the ideal model</a:t>
            </a:r>
          </a:p>
          <a:p>
            <a:pPr marL="285750" indent="-285750">
              <a:lnSpc>
                <a:spcPct val="300000"/>
              </a:lnSpc>
              <a:buClr>
                <a:srgbClr val="92D050"/>
              </a:buClr>
              <a:buSzPct val="150000"/>
              <a:buFont typeface="Wingdings" pitchFamily="2" charset="2"/>
              <a:buChar char="ü"/>
            </a:pPr>
            <a:r>
              <a:rPr lang="en-GB" b="1" dirty="0"/>
              <a:t>Clustering </a:t>
            </a:r>
            <a:r>
              <a:rPr lang="en-GB" dirty="0"/>
              <a:t>and</a:t>
            </a:r>
            <a:r>
              <a:rPr lang="en-GB" b="1" dirty="0"/>
              <a:t> scores</a:t>
            </a:r>
            <a:r>
              <a:rPr lang="en-GB" dirty="0"/>
              <a:t> support our hypothesis of anxiety during lockdown in Italy</a:t>
            </a:r>
          </a:p>
        </p:txBody>
      </p:sp>
      <p:sp>
        <p:nvSpPr>
          <p:cNvPr id="8" name="TextBox 7">
            <a:extLst>
              <a:ext uri="{FF2B5EF4-FFF2-40B4-BE49-F238E27FC236}">
                <a16:creationId xmlns:a16="http://schemas.microsoft.com/office/drawing/2014/main" id="{7009D963-C151-2E41-8C82-C6E7D58BF146}"/>
              </a:ext>
            </a:extLst>
          </p:cNvPr>
          <p:cNvSpPr txBox="1"/>
          <p:nvPr/>
        </p:nvSpPr>
        <p:spPr>
          <a:xfrm>
            <a:off x="6741042" y="180753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25663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629123" y="3814921"/>
            <a:ext cx="5120109" cy="989170"/>
          </a:xfrm>
        </p:spPr>
        <p:txBody>
          <a:bodyPr/>
          <a:lstStyle/>
          <a:p>
            <a:pPr marL="0" indent="0">
              <a:buNone/>
            </a:pPr>
            <a:r>
              <a:rPr lang="en-GB" sz="1800" dirty="0" err="1"/>
              <a:t>Branca</a:t>
            </a:r>
            <a:r>
              <a:rPr lang="en-GB" sz="1800" dirty="0"/>
              <a:t>, Francesco – fbranca@student.ethz.ch</a:t>
            </a:r>
          </a:p>
          <a:p>
            <a:pPr marL="0" indent="0">
              <a:buNone/>
            </a:pPr>
            <a:r>
              <a:rPr lang="en-GB" sz="1800" dirty="0"/>
              <a:t>Menini, Davide – dmenini@student.ethz.ch</a:t>
            </a:r>
          </a:p>
          <a:p>
            <a:pPr marL="0" indent="0">
              <a:buNone/>
            </a:pPr>
            <a:r>
              <a:rPr lang="en-GB" sz="1800" dirty="0" err="1"/>
              <a:t>Sangalli</a:t>
            </a:r>
            <a:r>
              <a:rPr lang="en-GB" sz="1800" dirty="0"/>
              <a:t>, Sara – sansara@student.ethz.ch </a:t>
            </a:r>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p:cNvSpPr>
            <a:spLocks noGrp="1"/>
          </p:cNvSpPr>
          <p:nvPr>
            <p:ph type="title"/>
          </p:nvPr>
        </p:nvSpPr>
        <p:spPr>
          <a:xfrm>
            <a:off x="2690677" y="1972457"/>
            <a:ext cx="6840760" cy="576038"/>
          </a:xfrm>
        </p:spPr>
        <p:txBody>
          <a:bodyPr/>
          <a:lstStyle/>
          <a:p>
            <a:r>
              <a:rPr lang="en-GB" sz="3600" dirty="0"/>
              <a:t>Thank you for your attention!</a:t>
            </a:r>
          </a:p>
        </p:txBody>
      </p:sp>
      <p:pic>
        <p:nvPicPr>
          <p:cNvPr id="8" name="Immagine 7" descr="Immagine che contiene nero, disegnando&#10;&#10;Descrizione generata automaticamente">
            <a:extLst>
              <a:ext uri="{FF2B5EF4-FFF2-40B4-BE49-F238E27FC236}">
                <a16:creationId xmlns:a16="http://schemas.microsoft.com/office/drawing/2014/main" id="{7E84E4C4-E72F-4053-92BF-F30FB3E2B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5" y="3139400"/>
            <a:ext cx="2340211" cy="2340211"/>
          </a:xfrm>
          <a:prstGeom prst="rect">
            <a:avLst/>
          </a:prstGeom>
        </p:spPr>
      </p:pic>
      <p:sp>
        <p:nvSpPr>
          <p:cNvPr id="9" name="Rettangolo 8">
            <a:extLst>
              <a:ext uri="{FF2B5EF4-FFF2-40B4-BE49-F238E27FC236}">
                <a16:creationId xmlns:a16="http://schemas.microsoft.com/office/drawing/2014/main" id="{E99BDF34-1D6C-4078-B0D9-58B97D454564}"/>
              </a:ext>
            </a:extLst>
          </p:cNvPr>
          <p:cNvSpPr/>
          <p:nvPr/>
        </p:nvSpPr>
        <p:spPr>
          <a:xfrm>
            <a:off x="8640425" y="5425748"/>
            <a:ext cx="2888086" cy="338554"/>
          </a:xfrm>
          <a:prstGeom prst="rect">
            <a:avLst/>
          </a:prstGeom>
        </p:spPr>
        <p:txBody>
          <a:bodyPr wrap="square">
            <a:spAutoFit/>
          </a:bodyPr>
          <a:lstStyle/>
          <a:p>
            <a:r>
              <a:rPr lang="it-IT" sz="1600" dirty="0">
                <a:hlinkClick r:id="rId3"/>
              </a:rPr>
              <a:t>https://tnutest.altervista.org/</a:t>
            </a:r>
            <a:endParaRPr lang="en-US" sz="1600" dirty="0"/>
          </a:p>
        </p:txBody>
      </p:sp>
    </p:spTree>
    <p:extLst>
      <p:ext uri="{BB962C8B-B14F-4D97-AF65-F5344CB8AC3E}">
        <p14:creationId xmlns:p14="http://schemas.microsoft.com/office/powerpoint/2010/main" val="949753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p:cNvSpPr>
            <a:spLocks noGrp="1"/>
          </p:cNvSpPr>
          <p:nvPr>
            <p:ph type="title"/>
          </p:nvPr>
        </p:nvSpPr>
        <p:spPr>
          <a:xfrm>
            <a:off x="4284136" y="3140981"/>
            <a:ext cx="3618966" cy="576038"/>
          </a:xfrm>
        </p:spPr>
        <p:txBody>
          <a:bodyPr/>
          <a:lstStyle/>
          <a:p>
            <a:r>
              <a:rPr lang="en-GB" sz="3600" dirty="0"/>
              <a:t>Back-Up Slides</a:t>
            </a:r>
          </a:p>
        </p:txBody>
      </p:sp>
    </p:spTree>
    <p:extLst>
      <p:ext uri="{BB962C8B-B14F-4D97-AF65-F5344CB8AC3E}">
        <p14:creationId xmlns:p14="http://schemas.microsoft.com/office/powerpoint/2010/main" val="2507571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15</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(Involving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96182905"/>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2538584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16</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(Impartial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2795522320"/>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786191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LSHAPE_TB_00000000000000000000000000000000_ElapsedTimeExtension">
            <a:extLst>
              <a:ext uri="{FF2B5EF4-FFF2-40B4-BE49-F238E27FC236}">
                <a16:creationId xmlns:a16="http://schemas.microsoft.com/office/drawing/2014/main" id="{84949F9D-BAA1-4083-B15D-328BAB5AECB5}"/>
              </a:ext>
            </a:extLst>
          </p:cNvPr>
          <p:cNvSpPr/>
          <p:nvPr>
            <p:custDataLst>
              <p:tags r:id="rId2"/>
            </p:custDataLst>
          </p:nvPr>
        </p:nvSpPr>
        <p:spPr>
          <a:xfrm>
            <a:off x="1084303" y="3988133"/>
            <a:ext cx="5507066" cy="397931"/>
          </a:xfrm>
          <a:prstGeom prst="rect">
            <a:avLst/>
          </a:prstGeom>
          <a:gradFill flip="none" rotWithShape="1">
            <a:gsLst>
              <a:gs pos="100000">
                <a:srgbClr val="EA161E">
                  <a:alpha val="30196"/>
                </a:srgbClr>
              </a:gs>
              <a:gs pos="0">
                <a:srgbClr val="EA161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2" name="Segnaposto data 1">
            <a:extLst>
              <a:ext uri="{FF2B5EF4-FFF2-40B4-BE49-F238E27FC236}">
                <a16:creationId xmlns:a16="http://schemas.microsoft.com/office/drawing/2014/main" id="{5C6233A0-C38E-440E-AE80-290E7AB91749}"/>
              </a:ext>
            </a:extLst>
          </p:cNvPr>
          <p:cNvSpPr>
            <a:spLocks noGrp="1"/>
          </p:cNvSpPr>
          <p:nvPr>
            <p:ph type="dt" sz="half" idx="10"/>
          </p:nvPr>
        </p:nvSpPr>
        <p:spPr/>
        <p:txBody>
          <a:bodyPr/>
          <a:lstStyle/>
          <a:p>
            <a:fld id="{665607BE-DD29-4BE5-B1D7-EBFB1ED42AD5}" type="datetime1">
              <a:rPr lang="it-IT" smtClean="0"/>
              <a:t>27/05/20</a:t>
            </a:fld>
            <a:endParaRPr lang="en-GB" dirty="0"/>
          </a:p>
        </p:txBody>
      </p:sp>
      <p:sp>
        <p:nvSpPr>
          <p:cNvPr id="3" name="Segnaposto piè di pagina 2">
            <a:extLst>
              <a:ext uri="{FF2B5EF4-FFF2-40B4-BE49-F238E27FC236}">
                <a16:creationId xmlns:a16="http://schemas.microsoft.com/office/drawing/2014/main" id="{27966BA8-FBDB-429A-9333-85714FE24157}"/>
              </a:ext>
            </a:extLst>
          </p:cNvPr>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Segnaposto numero diapositiva 3">
            <a:extLst>
              <a:ext uri="{FF2B5EF4-FFF2-40B4-BE49-F238E27FC236}">
                <a16:creationId xmlns:a16="http://schemas.microsoft.com/office/drawing/2014/main" id="{F33A9F95-C958-43C0-9CAA-6D9C3F8B0E0D}"/>
              </a:ext>
            </a:extLst>
          </p:cNvPr>
          <p:cNvSpPr>
            <a:spLocks noGrp="1"/>
          </p:cNvSpPr>
          <p:nvPr>
            <p:ph type="sldNum" sz="quarter" idx="12"/>
          </p:nvPr>
        </p:nvSpPr>
        <p:spPr/>
        <p:txBody>
          <a:bodyPr/>
          <a:lstStyle/>
          <a:p>
            <a:fld id="{6C6AE60A-B69C-4790-82F7-3882EDF23186}" type="slidenum">
              <a:rPr lang="en-GB" smtClean="0"/>
              <a:pPr/>
              <a:t>2</a:t>
            </a:fld>
            <a:endParaRPr lang="en-GB" dirty="0"/>
          </a:p>
        </p:txBody>
      </p:sp>
      <p:sp>
        <p:nvSpPr>
          <p:cNvPr id="5" name="OTLSHAPE_TB_00000000000000000000000000000000_LeftEndCaps" hidden="1">
            <a:extLst>
              <a:ext uri="{FF2B5EF4-FFF2-40B4-BE49-F238E27FC236}">
                <a16:creationId xmlns:a16="http://schemas.microsoft.com/office/drawing/2014/main" id="{2AE3BBFB-97E7-4C87-97A0-CAC8CBFDFE01}"/>
              </a:ext>
            </a:extLst>
          </p:cNvPr>
          <p:cNvSpPr txBox="1"/>
          <p:nvPr>
            <p:custDataLst>
              <p:tags r:id="rId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en-US"/>
          </a:p>
        </p:txBody>
      </p:sp>
      <p:sp>
        <p:nvSpPr>
          <p:cNvPr id="6" name="OTLSHAPE_TB_00000000000000000000000000000000_RightEndCaps">
            <a:extLst>
              <a:ext uri="{FF2B5EF4-FFF2-40B4-BE49-F238E27FC236}">
                <a16:creationId xmlns:a16="http://schemas.microsoft.com/office/drawing/2014/main" id="{E352E5D5-9649-4AD1-AEA4-D318F7C29FDA}"/>
              </a:ext>
            </a:extLst>
          </p:cNvPr>
          <p:cNvSpPr txBox="1"/>
          <p:nvPr>
            <p:custDataLst>
              <p:tags r:id="rId4"/>
            </p:custDataLst>
          </p:nvPr>
        </p:nvSpPr>
        <p:spPr>
          <a:xfrm>
            <a:off x="11390334" y="4437033"/>
            <a:ext cx="451662" cy="279061"/>
          </a:xfrm>
          <a:prstGeom prst="rect">
            <a:avLst/>
          </a:prstGeom>
          <a:noFill/>
        </p:spPr>
        <p:txBody>
          <a:bodyPr vert="horz" wrap="none" lIns="0" tIns="0" rIns="0" bIns="0" rtlCol="0" anchor="ctr" anchorCtr="0">
            <a:spAutoFit/>
          </a:bodyPr>
          <a:lstStyle/>
          <a:p>
            <a:pPr algn="ctr"/>
            <a:r>
              <a:rPr lang="en-US" b="1" spc="-38" dirty="0">
                <a:solidFill>
                  <a:schemeClr val="accent1"/>
                </a:solidFill>
                <a:latin typeface="Calibri" panose="020F0502020204030204" pitchFamily="34" charset="0"/>
              </a:rPr>
              <a:t>2020</a:t>
            </a:r>
          </a:p>
        </p:txBody>
      </p:sp>
      <p:sp>
        <p:nvSpPr>
          <p:cNvPr id="7" name="OTLSHAPE_TB_00000000000000000000000000000000_ScaleContainer">
            <a:extLst>
              <a:ext uri="{FF2B5EF4-FFF2-40B4-BE49-F238E27FC236}">
                <a16:creationId xmlns:a16="http://schemas.microsoft.com/office/drawing/2014/main" id="{67109632-65FA-445E-B9D5-1E3B2606DE52}"/>
              </a:ext>
            </a:extLst>
          </p:cNvPr>
          <p:cNvSpPr/>
          <p:nvPr>
            <p:custDataLst>
              <p:tags r:id="rId5"/>
            </p:custDataLst>
          </p:nvPr>
        </p:nvSpPr>
        <p:spPr>
          <a:xfrm>
            <a:off x="765027" y="4369133"/>
            <a:ext cx="10502900" cy="397931"/>
          </a:xfrm>
          <a:prstGeom prst="rect">
            <a:avLst/>
          </a:prstGeom>
          <a:solidFill>
            <a:schemeClr val="accent1"/>
          </a:soli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714DDCD4-33F9-460D-8449-A853E0BCD9D2}"/>
              </a:ext>
            </a:extLst>
          </p:cNvPr>
          <p:cNvSpPr/>
          <p:nvPr>
            <p:custDataLst>
              <p:tags r:id="rId6"/>
            </p:custDataLst>
          </p:nvPr>
        </p:nvSpPr>
        <p:spPr>
          <a:xfrm>
            <a:off x="1084303" y="4369133"/>
            <a:ext cx="5507066" cy="397931"/>
          </a:xfrm>
          <a:prstGeom prst="rect">
            <a:avLst/>
          </a:prstGeom>
          <a:solidFill>
            <a:srgbClr val="EA161E">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TLSHAPE_TB_00000000000000000000000000000000_TodayMarkerShape">
            <a:extLst>
              <a:ext uri="{FF2B5EF4-FFF2-40B4-BE49-F238E27FC236}">
                <a16:creationId xmlns:a16="http://schemas.microsoft.com/office/drawing/2014/main" id="{0FD19814-E0B6-461E-B12B-45C4EC546681}"/>
              </a:ext>
            </a:extLst>
          </p:cNvPr>
          <p:cNvSpPr/>
          <p:nvPr>
            <p:custDataLst>
              <p:tags r:id="rId7"/>
            </p:custDataLst>
          </p:nvPr>
        </p:nvSpPr>
        <p:spPr>
          <a:xfrm rot="10800000">
            <a:off x="8139559" y="4221088"/>
            <a:ext cx="114300" cy="127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TB_00000000000000000000000000000000_TodayMarkerText">
            <a:extLst>
              <a:ext uri="{FF2B5EF4-FFF2-40B4-BE49-F238E27FC236}">
                <a16:creationId xmlns:a16="http://schemas.microsoft.com/office/drawing/2014/main" id="{8FBAFE8B-7038-44BB-AEE5-63C2EE93D890}"/>
              </a:ext>
            </a:extLst>
          </p:cNvPr>
          <p:cNvSpPr txBox="1"/>
          <p:nvPr>
            <p:custDataLst>
              <p:tags r:id="rId8"/>
            </p:custDataLst>
          </p:nvPr>
        </p:nvSpPr>
        <p:spPr>
          <a:xfrm>
            <a:off x="7771723" y="3959663"/>
            <a:ext cx="842176" cy="246221"/>
          </a:xfrm>
          <a:prstGeom prst="rect">
            <a:avLst/>
          </a:prstGeom>
          <a:noFill/>
        </p:spPr>
        <p:txBody>
          <a:bodyPr vert="horz" wrap="square" lIns="0" tIns="0" rIns="0" bIns="0" rtlCol="0" anchor="ctr" anchorCtr="0">
            <a:spAutoFit/>
          </a:bodyPr>
          <a:lstStyle/>
          <a:p>
            <a:pPr algn="ctr"/>
            <a:r>
              <a:rPr lang="en-US" sz="1600" spc="-12" dirty="0">
                <a:solidFill>
                  <a:schemeClr val="dk1"/>
                </a:solidFill>
                <a:latin typeface="Calibri" panose="020F0502020204030204" pitchFamily="34" charset="0"/>
              </a:rPr>
              <a:t>Today</a:t>
            </a:r>
          </a:p>
        </p:txBody>
      </p:sp>
      <p:sp>
        <p:nvSpPr>
          <p:cNvPr id="12" name="OTLSHAPE_TB_00000000000000000000000000000000_TimescaleInterval1">
            <a:extLst>
              <a:ext uri="{FF2B5EF4-FFF2-40B4-BE49-F238E27FC236}">
                <a16:creationId xmlns:a16="http://schemas.microsoft.com/office/drawing/2014/main" id="{B5E12336-B8E3-46C7-BD9C-0DA39E10FD34}"/>
              </a:ext>
            </a:extLst>
          </p:cNvPr>
          <p:cNvSpPr txBox="1"/>
          <p:nvPr>
            <p:custDataLst>
              <p:tags r:id="rId9"/>
            </p:custDataLst>
          </p:nvPr>
        </p:nvSpPr>
        <p:spPr>
          <a:xfrm>
            <a:off x="828527" y="4483536"/>
            <a:ext cx="25577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sp>
        <p:nvSpPr>
          <p:cNvPr id="25" name="OTLSHAPE_TB_00000000000000000000000000000000_TimescaleInterval2">
            <a:extLst>
              <a:ext uri="{FF2B5EF4-FFF2-40B4-BE49-F238E27FC236}">
                <a16:creationId xmlns:a16="http://schemas.microsoft.com/office/drawing/2014/main" id="{762ACB39-B4B0-455A-88E4-8F2763D84942}"/>
              </a:ext>
            </a:extLst>
          </p:cNvPr>
          <p:cNvSpPr txBox="1"/>
          <p:nvPr>
            <p:custDataLst>
              <p:tags r:id="rId10"/>
            </p:custDataLst>
          </p:nvPr>
        </p:nvSpPr>
        <p:spPr>
          <a:xfrm>
            <a:off x="3496130" y="4483536"/>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sp>
        <p:nvSpPr>
          <p:cNvPr id="26" name="OTLSHAPE_TB_00000000000000000000000000000000_TimescaleInterval3">
            <a:extLst>
              <a:ext uri="{FF2B5EF4-FFF2-40B4-BE49-F238E27FC236}">
                <a16:creationId xmlns:a16="http://schemas.microsoft.com/office/drawing/2014/main" id="{81F50B5D-758B-4BF4-BA68-5C918E35EF30}"/>
              </a:ext>
            </a:extLst>
          </p:cNvPr>
          <p:cNvSpPr txBox="1"/>
          <p:nvPr>
            <p:custDataLst>
              <p:tags r:id="rId11"/>
            </p:custDataLst>
          </p:nvPr>
        </p:nvSpPr>
        <p:spPr>
          <a:xfrm>
            <a:off x="6077681" y="4483536"/>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sp>
        <p:nvSpPr>
          <p:cNvPr id="27" name="OTLSHAPE_TB_00000000000000000000000000000000_TimescaleInterval4">
            <a:extLst>
              <a:ext uri="{FF2B5EF4-FFF2-40B4-BE49-F238E27FC236}">
                <a16:creationId xmlns:a16="http://schemas.microsoft.com/office/drawing/2014/main" id="{AE3F2492-62A8-4357-8C7A-F279DD5311A3}"/>
              </a:ext>
            </a:extLst>
          </p:cNvPr>
          <p:cNvSpPr txBox="1"/>
          <p:nvPr>
            <p:custDataLst>
              <p:tags r:id="rId12"/>
            </p:custDataLst>
          </p:nvPr>
        </p:nvSpPr>
        <p:spPr>
          <a:xfrm>
            <a:off x="8745284" y="4483536"/>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31" name="Titel 9">
            <a:extLst>
              <a:ext uri="{FF2B5EF4-FFF2-40B4-BE49-F238E27FC236}">
                <a16:creationId xmlns:a16="http://schemas.microsoft.com/office/drawing/2014/main" id="{31EC5FC0-414C-4546-B46B-F1CB52C9DE4C}"/>
              </a:ext>
            </a:extLst>
          </p:cNvPr>
          <p:cNvSpPr txBox="1">
            <a:spLocks/>
          </p:cNvSpPr>
          <p:nvPr/>
        </p:nvSpPr>
        <p:spPr>
          <a:xfrm>
            <a:off x="323850" y="620714"/>
            <a:ext cx="11537950" cy="576038"/>
          </a:xfrm>
          <a:prstGeom prst="rect">
            <a:avLst/>
          </a:prstGeom>
        </p:spPr>
        <p:txBody>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GB" dirty="0"/>
              <a:t>Motivation: Lockdown in Italy</a:t>
            </a:r>
          </a:p>
        </p:txBody>
      </p:sp>
      <p:cxnSp>
        <p:nvCxnSpPr>
          <p:cNvPr id="33" name="Connettore diritto 32">
            <a:extLst>
              <a:ext uri="{FF2B5EF4-FFF2-40B4-BE49-F238E27FC236}">
                <a16:creationId xmlns:a16="http://schemas.microsoft.com/office/drawing/2014/main" id="{70D9CBAE-8233-4910-9754-CF1BE0B6D373}"/>
              </a:ext>
            </a:extLst>
          </p:cNvPr>
          <p:cNvCxnSpPr>
            <a:cxnSpLocks/>
          </p:cNvCxnSpPr>
          <p:nvPr/>
        </p:nvCxnSpPr>
        <p:spPr>
          <a:xfrm>
            <a:off x="3652370"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Elemento grafico 35" descr="Lampadina e ingranaggio">
            <a:extLst>
              <a:ext uri="{FF2B5EF4-FFF2-40B4-BE49-F238E27FC236}">
                <a16:creationId xmlns:a16="http://schemas.microsoft.com/office/drawing/2014/main" id="{6BC9F2A8-DB37-49D4-93FD-9E4FCE392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91593" y="2106126"/>
            <a:ext cx="721553" cy="721553"/>
          </a:xfrm>
          <a:prstGeom prst="rect">
            <a:avLst/>
          </a:prstGeom>
        </p:spPr>
      </p:pic>
      <p:sp>
        <p:nvSpPr>
          <p:cNvPr id="37" name="CasellaDiTesto 36">
            <a:extLst>
              <a:ext uri="{FF2B5EF4-FFF2-40B4-BE49-F238E27FC236}">
                <a16:creationId xmlns:a16="http://schemas.microsoft.com/office/drawing/2014/main" id="{AE073114-27DB-413D-92C4-6CAEB0ADCD59}"/>
              </a:ext>
            </a:extLst>
          </p:cNvPr>
          <p:cNvSpPr txBox="1"/>
          <p:nvPr/>
        </p:nvSpPr>
        <p:spPr>
          <a:xfrm>
            <a:off x="2883319" y="1657776"/>
            <a:ext cx="1445361" cy="369332"/>
          </a:xfrm>
          <a:prstGeom prst="rect">
            <a:avLst/>
          </a:prstGeom>
          <a:noFill/>
        </p:spPr>
        <p:txBody>
          <a:bodyPr wrap="square" rtlCol="0">
            <a:spAutoFit/>
          </a:bodyPr>
          <a:lstStyle/>
          <a:p>
            <a:pPr algn="ctr"/>
            <a:r>
              <a:rPr lang="en-US" dirty="0"/>
              <a:t>Project Idea</a:t>
            </a:r>
          </a:p>
        </p:txBody>
      </p:sp>
      <p:cxnSp>
        <p:nvCxnSpPr>
          <p:cNvPr id="42" name="Connettore diritto 41">
            <a:extLst>
              <a:ext uri="{FF2B5EF4-FFF2-40B4-BE49-F238E27FC236}">
                <a16:creationId xmlns:a16="http://schemas.microsoft.com/office/drawing/2014/main" id="{E8559D4B-35BA-4C42-9D14-E35DF8A92815}"/>
              </a:ext>
            </a:extLst>
          </p:cNvPr>
          <p:cNvCxnSpPr>
            <a:cxnSpLocks/>
          </p:cNvCxnSpPr>
          <p:nvPr/>
        </p:nvCxnSpPr>
        <p:spPr>
          <a:xfrm>
            <a:off x="1269083" y="292494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Elemento grafico 44" descr="Carrello della spesa">
            <a:extLst>
              <a:ext uri="{FF2B5EF4-FFF2-40B4-BE49-F238E27FC236}">
                <a16:creationId xmlns:a16="http://schemas.microsoft.com/office/drawing/2014/main" id="{7DA248F0-9A46-4779-92DB-2F620295D1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1" y="2107471"/>
            <a:ext cx="720000" cy="720000"/>
          </a:xfrm>
          <a:prstGeom prst="rect">
            <a:avLst/>
          </a:prstGeom>
        </p:spPr>
      </p:pic>
      <p:sp>
        <p:nvSpPr>
          <p:cNvPr id="46" name="CasellaDiTesto 45">
            <a:extLst>
              <a:ext uri="{FF2B5EF4-FFF2-40B4-BE49-F238E27FC236}">
                <a16:creationId xmlns:a16="http://schemas.microsoft.com/office/drawing/2014/main" id="{B2039BEA-A1E7-4B05-8BC7-90E7F5915833}"/>
              </a:ext>
            </a:extLst>
          </p:cNvPr>
          <p:cNvSpPr txBox="1"/>
          <p:nvPr/>
        </p:nvSpPr>
        <p:spPr>
          <a:xfrm>
            <a:off x="413335" y="1456337"/>
            <a:ext cx="1935868" cy="646331"/>
          </a:xfrm>
          <a:prstGeom prst="rect">
            <a:avLst/>
          </a:prstGeom>
          <a:noFill/>
        </p:spPr>
        <p:txBody>
          <a:bodyPr wrap="square" rtlCol="0">
            <a:spAutoFit/>
          </a:bodyPr>
          <a:lstStyle/>
          <a:p>
            <a:pPr algn="ctr"/>
            <a:r>
              <a:rPr lang="en-US" dirty="0"/>
              <a:t>Lack of healthcare goods</a:t>
            </a:r>
          </a:p>
        </p:txBody>
      </p:sp>
      <p:pic>
        <p:nvPicPr>
          <p:cNvPr id="48" name="Elemento grafico 47" descr="Sblocca">
            <a:extLst>
              <a:ext uri="{FF2B5EF4-FFF2-40B4-BE49-F238E27FC236}">
                <a16:creationId xmlns:a16="http://schemas.microsoft.com/office/drawing/2014/main" id="{DC31D59F-C301-42AB-B36C-1D7CF544E72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77010" y="4918010"/>
            <a:ext cx="720000" cy="720000"/>
          </a:xfrm>
          <a:prstGeom prst="rect">
            <a:avLst/>
          </a:prstGeom>
        </p:spPr>
      </p:pic>
      <p:sp>
        <p:nvSpPr>
          <p:cNvPr id="49" name="OTLSHAPE_TB_00000000000000000000000000000000_ElapsedTimeExtension">
            <a:extLst>
              <a:ext uri="{FF2B5EF4-FFF2-40B4-BE49-F238E27FC236}">
                <a16:creationId xmlns:a16="http://schemas.microsoft.com/office/drawing/2014/main" id="{DD6A4B06-0B1B-4AAE-AD57-A64104E3A283}"/>
              </a:ext>
            </a:extLst>
          </p:cNvPr>
          <p:cNvSpPr/>
          <p:nvPr>
            <p:custDataLst>
              <p:tags r:id="rId13"/>
            </p:custDataLst>
          </p:nvPr>
        </p:nvSpPr>
        <p:spPr>
          <a:xfrm>
            <a:off x="6591368" y="3985640"/>
            <a:ext cx="3700885" cy="381000"/>
          </a:xfrm>
          <a:prstGeom prst="rect">
            <a:avLst/>
          </a:prstGeom>
          <a:gradFill flip="none" rotWithShape="1">
            <a:gsLst>
              <a:gs pos="100000">
                <a:srgbClr val="FEBA0A">
                  <a:alpha val="30196"/>
                </a:srgbClr>
              </a:gs>
              <a:gs pos="0">
                <a:srgbClr val="FEBA0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50" name="OTLSHAPE_TB_00000000000000000000000000000000_ElapsedTime">
            <a:extLst>
              <a:ext uri="{FF2B5EF4-FFF2-40B4-BE49-F238E27FC236}">
                <a16:creationId xmlns:a16="http://schemas.microsoft.com/office/drawing/2014/main" id="{13D06C2C-FAD9-4AF9-9D19-0AABEBE5A0F8}"/>
              </a:ext>
            </a:extLst>
          </p:cNvPr>
          <p:cNvSpPr/>
          <p:nvPr>
            <p:custDataLst>
              <p:tags r:id="rId14"/>
            </p:custDataLst>
          </p:nvPr>
        </p:nvSpPr>
        <p:spPr>
          <a:xfrm>
            <a:off x="6591369" y="4376343"/>
            <a:ext cx="3700885" cy="381000"/>
          </a:xfrm>
          <a:prstGeom prst="rect">
            <a:avLst/>
          </a:prstGeom>
          <a:solidFill>
            <a:srgbClr val="FEBA0A">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Elemento grafico 51" descr="Blocca">
            <a:extLst>
              <a:ext uri="{FF2B5EF4-FFF2-40B4-BE49-F238E27FC236}">
                <a16:creationId xmlns:a16="http://schemas.microsoft.com/office/drawing/2014/main" id="{7FF2E684-05AE-4439-9580-A46FDCBF31D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6978" y="4918010"/>
            <a:ext cx="720000" cy="720000"/>
          </a:xfrm>
          <a:prstGeom prst="rect">
            <a:avLst/>
          </a:prstGeom>
        </p:spPr>
      </p:pic>
      <p:cxnSp>
        <p:nvCxnSpPr>
          <p:cNvPr id="59" name="Connettore diritto 58">
            <a:extLst>
              <a:ext uri="{FF2B5EF4-FFF2-40B4-BE49-F238E27FC236}">
                <a16:creationId xmlns:a16="http://schemas.microsoft.com/office/drawing/2014/main" id="{C8D6DF7F-D13A-4A72-96DC-C90413C80877}"/>
              </a:ext>
            </a:extLst>
          </p:cNvPr>
          <p:cNvCxnSpPr>
            <a:cxnSpLocks/>
          </p:cNvCxnSpPr>
          <p:nvPr/>
        </p:nvCxnSpPr>
        <p:spPr>
          <a:xfrm>
            <a:off x="5476363"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ttangolo 59">
            <a:extLst>
              <a:ext uri="{FF2B5EF4-FFF2-40B4-BE49-F238E27FC236}">
                <a16:creationId xmlns:a16="http://schemas.microsoft.com/office/drawing/2014/main" id="{05386DA7-4074-455A-8539-5A7DC8B95BC0}"/>
              </a:ext>
            </a:extLst>
          </p:cNvPr>
          <p:cNvSpPr/>
          <p:nvPr/>
        </p:nvSpPr>
        <p:spPr>
          <a:xfrm>
            <a:off x="2923826" y="4922714"/>
            <a:ext cx="1584088" cy="430887"/>
          </a:xfrm>
          <a:prstGeom prst="rect">
            <a:avLst/>
          </a:prstGeom>
        </p:spPr>
        <p:txBody>
          <a:bodyPr wrap="none">
            <a:spAutoFit/>
          </a:bodyPr>
          <a:lstStyle/>
          <a:p>
            <a:r>
              <a:rPr lang="en-US" sz="2200" b="1" dirty="0">
                <a:solidFill>
                  <a:schemeClr val="accent1"/>
                </a:solidFill>
              </a:rPr>
              <a:t>Lockdown</a:t>
            </a:r>
            <a:endParaRPr lang="en-US" sz="2200" dirty="0"/>
          </a:p>
        </p:txBody>
      </p:sp>
      <p:pic>
        <p:nvPicPr>
          <p:cNvPr id="62" name="Elemento grafico 61" descr="Appunti mischiati">
            <a:extLst>
              <a:ext uri="{FF2B5EF4-FFF2-40B4-BE49-F238E27FC236}">
                <a16:creationId xmlns:a16="http://schemas.microsoft.com/office/drawing/2014/main" id="{49159B9A-8C04-44F2-8B9C-8158224FC6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95883" y="2109278"/>
            <a:ext cx="720000" cy="720000"/>
          </a:xfrm>
          <a:prstGeom prst="rect">
            <a:avLst/>
          </a:prstGeom>
        </p:spPr>
      </p:pic>
      <p:sp>
        <p:nvSpPr>
          <p:cNvPr id="63" name="CasellaDiTesto 62">
            <a:extLst>
              <a:ext uri="{FF2B5EF4-FFF2-40B4-BE49-F238E27FC236}">
                <a16:creationId xmlns:a16="http://schemas.microsoft.com/office/drawing/2014/main" id="{834BC868-7788-46D5-8982-EDBBA8766DB9}"/>
              </a:ext>
            </a:extLst>
          </p:cNvPr>
          <p:cNvSpPr txBox="1"/>
          <p:nvPr/>
        </p:nvSpPr>
        <p:spPr>
          <a:xfrm>
            <a:off x="5061285" y="1660346"/>
            <a:ext cx="778257" cy="369332"/>
          </a:xfrm>
          <a:prstGeom prst="rect">
            <a:avLst/>
          </a:prstGeom>
          <a:noFill/>
        </p:spPr>
        <p:txBody>
          <a:bodyPr wrap="square" rtlCol="0">
            <a:spAutoFit/>
          </a:bodyPr>
          <a:lstStyle/>
          <a:p>
            <a:pPr algn="ctr"/>
            <a:r>
              <a:rPr lang="en-US" dirty="0"/>
              <a:t>Tests</a:t>
            </a:r>
          </a:p>
        </p:txBody>
      </p:sp>
      <p:pic>
        <p:nvPicPr>
          <p:cNvPr id="65" name="Elemento grafico 64" descr="Frecce a zig zag">
            <a:extLst>
              <a:ext uri="{FF2B5EF4-FFF2-40B4-BE49-F238E27FC236}">
                <a16:creationId xmlns:a16="http://schemas.microsoft.com/office/drawing/2014/main" id="{BAE4ADE9-34B3-4AEF-BA0F-AE35556A8E9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80055" y="2844301"/>
            <a:ext cx="441259" cy="441259"/>
          </a:xfrm>
          <a:prstGeom prst="rect">
            <a:avLst/>
          </a:prstGeom>
        </p:spPr>
      </p:pic>
      <p:pic>
        <p:nvPicPr>
          <p:cNvPr id="66" name="Elemento grafico 65" descr="Frecce a zig zag">
            <a:extLst>
              <a:ext uri="{FF2B5EF4-FFF2-40B4-BE49-F238E27FC236}">
                <a16:creationId xmlns:a16="http://schemas.microsoft.com/office/drawing/2014/main" id="{918BFEB5-4F46-4999-81E4-322C8A70AD2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78536" y="2827471"/>
            <a:ext cx="432000" cy="432000"/>
          </a:xfrm>
          <a:prstGeom prst="rect">
            <a:avLst/>
          </a:prstGeom>
        </p:spPr>
      </p:pic>
      <p:sp>
        <p:nvSpPr>
          <p:cNvPr id="67" name="Rettangolo 66">
            <a:extLst>
              <a:ext uri="{FF2B5EF4-FFF2-40B4-BE49-F238E27FC236}">
                <a16:creationId xmlns:a16="http://schemas.microsoft.com/office/drawing/2014/main" id="{9C6D6C81-AFDA-4113-8DCE-995C029803E9}"/>
              </a:ext>
            </a:extLst>
          </p:cNvPr>
          <p:cNvSpPr/>
          <p:nvPr/>
        </p:nvSpPr>
        <p:spPr>
          <a:xfrm>
            <a:off x="7784220" y="4922714"/>
            <a:ext cx="1252267" cy="430887"/>
          </a:xfrm>
          <a:prstGeom prst="rect">
            <a:avLst/>
          </a:prstGeom>
        </p:spPr>
        <p:txBody>
          <a:bodyPr wrap="none">
            <a:spAutoFit/>
          </a:bodyPr>
          <a:lstStyle/>
          <a:p>
            <a:pPr algn="ctr"/>
            <a:r>
              <a:rPr lang="en-US" sz="2200" b="1" dirty="0">
                <a:solidFill>
                  <a:schemeClr val="accent1"/>
                </a:solidFill>
              </a:rPr>
              <a:t>Phase 2</a:t>
            </a:r>
          </a:p>
        </p:txBody>
      </p:sp>
      <p:cxnSp>
        <p:nvCxnSpPr>
          <p:cNvPr id="68" name="Connettore diritto 67">
            <a:extLst>
              <a:ext uri="{FF2B5EF4-FFF2-40B4-BE49-F238E27FC236}">
                <a16:creationId xmlns:a16="http://schemas.microsoft.com/office/drawing/2014/main" id="{2877E23F-A402-42B1-BD15-BEB64C8FBDD5}"/>
              </a:ext>
            </a:extLst>
          </p:cNvPr>
          <p:cNvCxnSpPr>
            <a:cxnSpLocks/>
          </p:cNvCxnSpPr>
          <p:nvPr/>
        </p:nvCxnSpPr>
        <p:spPr>
          <a:xfrm>
            <a:off x="7482211" y="290398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9" name="Elemento grafico 68" descr="Appunti mischiati">
            <a:extLst>
              <a:ext uri="{FF2B5EF4-FFF2-40B4-BE49-F238E27FC236}">
                <a16:creationId xmlns:a16="http://schemas.microsoft.com/office/drawing/2014/main" id="{932195B2-D0C3-4020-8E3E-99807EDBBA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01731" y="2118219"/>
            <a:ext cx="723600" cy="723600"/>
          </a:xfrm>
          <a:prstGeom prst="rect">
            <a:avLst/>
          </a:prstGeom>
        </p:spPr>
      </p:pic>
      <p:sp>
        <p:nvSpPr>
          <p:cNvPr id="70" name="CasellaDiTesto 69">
            <a:extLst>
              <a:ext uri="{FF2B5EF4-FFF2-40B4-BE49-F238E27FC236}">
                <a16:creationId xmlns:a16="http://schemas.microsoft.com/office/drawing/2014/main" id="{23DEC6FD-C911-4D13-B057-41F946A4C3B7}"/>
              </a:ext>
            </a:extLst>
          </p:cNvPr>
          <p:cNvSpPr txBox="1"/>
          <p:nvPr/>
        </p:nvSpPr>
        <p:spPr>
          <a:xfrm>
            <a:off x="7072602" y="1650423"/>
            <a:ext cx="778257" cy="369332"/>
          </a:xfrm>
          <a:prstGeom prst="rect">
            <a:avLst/>
          </a:prstGeom>
          <a:noFill/>
        </p:spPr>
        <p:txBody>
          <a:bodyPr wrap="square" rtlCol="0">
            <a:spAutoFit/>
          </a:bodyPr>
          <a:lstStyle/>
          <a:p>
            <a:pPr algn="ctr"/>
            <a:r>
              <a:rPr lang="en-US" dirty="0"/>
              <a:t>Tests</a:t>
            </a:r>
          </a:p>
        </p:txBody>
      </p:sp>
      <p:pic>
        <p:nvPicPr>
          <p:cNvPr id="73" name="Elemento grafico 72" descr="Frecce a zig zag">
            <a:extLst>
              <a:ext uri="{FF2B5EF4-FFF2-40B4-BE49-F238E27FC236}">
                <a16:creationId xmlns:a16="http://schemas.microsoft.com/office/drawing/2014/main" id="{8AF4EF3A-0595-40EF-B9C7-329B7D24921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20002" y="2827471"/>
            <a:ext cx="432000" cy="432000"/>
          </a:xfrm>
          <a:prstGeom prst="rect">
            <a:avLst/>
          </a:prstGeom>
        </p:spPr>
      </p:pic>
      <p:pic>
        <p:nvPicPr>
          <p:cNvPr id="75" name="Elemento grafico 74" descr="Punto interrogativo">
            <a:extLst>
              <a:ext uri="{FF2B5EF4-FFF2-40B4-BE49-F238E27FC236}">
                <a16:creationId xmlns:a16="http://schemas.microsoft.com/office/drawing/2014/main" id="{77A38902-9D22-4411-8F52-0CD1794A9E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932254" y="4922714"/>
            <a:ext cx="720000" cy="720000"/>
          </a:xfrm>
          <a:prstGeom prst="rect">
            <a:avLst/>
          </a:prstGeom>
        </p:spPr>
      </p:pic>
    </p:spTree>
    <p:custDataLst>
      <p:tags r:id="rId1"/>
    </p:custDataLst>
    <p:extLst>
      <p:ext uri="{BB962C8B-B14F-4D97-AF65-F5344CB8AC3E}">
        <p14:creationId xmlns:p14="http://schemas.microsoft.com/office/powerpoint/2010/main" val="168803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animBg="1"/>
      <p:bldP spid="8" grpId="0" animBg="1"/>
      <p:bldP spid="10" grpId="0" animBg="1"/>
      <p:bldP spid="11" grpId="0"/>
      <p:bldP spid="37" grpId="0"/>
      <p:bldP spid="46" grpId="0"/>
      <p:bldP spid="49" grpId="0" animBg="1"/>
      <p:bldP spid="50" grpId="0" animBg="1"/>
      <p:bldP spid="60" grpId="0"/>
      <p:bldP spid="63" grpId="0"/>
      <p:bldP spid="67"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D02A5A-FB52-4E08-9BD0-00A2B3135E4C}" type="datetime1">
              <a:rPr lang="it-IT" smtClean="0"/>
              <a:t>27/05/20</a:t>
            </a:fld>
            <a:endParaRPr lang="en-GB" dirty="0"/>
          </a:p>
        </p:txBody>
      </p:sp>
      <p:sp>
        <p:nvSpPr>
          <p:cNvPr id="5" name="Fußzeilenplatzhalter 4"/>
          <p:cNvSpPr>
            <a:spLocks noGrp="1"/>
          </p:cNvSpPr>
          <p:nvPr>
            <p:ph type="ftr" sz="quarter" idx="11"/>
          </p:nvPr>
        </p:nvSpPr>
        <p:spPr/>
        <p:txBody>
          <a:bodyPr/>
          <a:lstStyle/>
          <a:p>
            <a:r>
              <a:rPr lang="en-GB" dirty="0" err="1"/>
              <a:t>Branca</a:t>
            </a:r>
            <a:r>
              <a:rPr lang="en-GB" dirty="0"/>
              <a:t>, </a:t>
            </a:r>
            <a:r>
              <a:rPr lang="en-GB" dirty="0" err="1"/>
              <a:t>Menini</a:t>
            </a:r>
            <a:r>
              <a:rPr lang="en-GB" dirty="0"/>
              <a:t>, </a:t>
            </a:r>
            <a:r>
              <a:rPr lang="en-GB" dirty="0" err="1"/>
              <a:t>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3</a:t>
            </a:fld>
            <a:endParaRPr lang="en-GB" dirty="0"/>
          </a:p>
        </p:txBody>
      </p:sp>
      <p:sp>
        <p:nvSpPr>
          <p:cNvPr id="11" name="Titel 10"/>
          <p:cNvSpPr>
            <a:spLocks noGrp="1"/>
          </p:cNvSpPr>
          <p:nvPr>
            <p:ph type="title"/>
          </p:nvPr>
        </p:nvSpPr>
        <p:spPr>
          <a:xfrm>
            <a:off x="323850" y="620714"/>
            <a:ext cx="11537950" cy="720054"/>
          </a:xfrm>
        </p:spPr>
        <p:txBody>
          <a:bodyPr/>
          <a:lstStyle/>
          <a:p>
            <a:r>
              <a:rPr lang="en-GB" dirty="0"/>
              <a:t>Goal: HGF for Anxiety Recognition </a:t>
            </a:r>
          </a:p>
        </p:txBody>
      </p:sp>
      <p:pic>
        <p:nvPicPr>
          <p:cNvPr id="75" name="Elemento grafico 74" descr="Casuale">
            <a:extLst>
              <a:ext uri="{FF2B5EF4-FFF2-40B4-BE49-F238E27FC236}">
                <a16:creationId xmlns:a16="http://schemas.microsoft.com/office/drawing/2014/main" id="{F237BE59-375A-45C2-8CCD-3010EDA3B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9041" y="2564904"/>
            <a:ext cx="914400" cy="914400"/>
          </a:xfrm>
          <a:prstGeom prst="rect">
            <a:avLst/>
          </a:prstGeom>
        </p:spPr>
      </p:pic>
      <p:sp>
        <p:nvSpPr>
          <p:cNvPr id="76" name="AutoShape 2">
            <a:extLst>
              <a:ext uri="{FF2B5EF4-FFF2-40B4-BE49-F238E27FC236}">
                <a16:creationId xmlns:a16="http://schemas.microsoft.com/office/drawing/2014/main" id="{0B3F9B89-09FE-449C-BEFA-CC839616D971}"/>
              </a:ext>
            </a:extLst>
          </p:cNvPr>
          <p:cNvSpPr>
            <a:spLocks noChangeAspect="1" noChangeArrowheads="1"/>
          </p:cNvSpPr>
          <p:nvPr/>
        </p:nvSpPr>
        <p:spPr bwMode="auto">
          <a:xfrm>
            <a:off x="5632096" y="32564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9" name="Immagine 78">
            <a:extLst>
              <a:ext uri="{FF2B5EF4-FFF2-40B4-BE49-F238E27FC236}">
                <a16:creationId xmlns:a16="http://schemas.microsoft.com/office/drawing/2014/main" id="{7ADEDBE8-02D0-497D-BA5B-81254C9435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7989" y="3757352"/>
            <a:ext cx="1585848" cy="1580953"/>
          </a:xfrm>
          <a:prstGeom prst="rect">
            <a:avLst/>
          </a:prstGeom>
        </p:spPr>
      </p:pic>
      <p:pic>
        <p:nvPicPr>
          <p:cNvPr id="80" name="Elemento grafico 79" descr="Casuale">
            <a:extLst>
              <a:ext uri="{FF2B5EF4-FFF2-40B4-BE49-F238E27FC236}">
                <a16:creationId xmlns:a16="http://schemas.microsoft.com/office/drawing/2014/main" id="{5BB649E2-D4EB-4B61-9CD1-5AF6957CDF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58494" y="4090629"/>
            <a:ext cx="914400" cy="914400"/>
          </a:xfrm>
          <a:prstGeom prst="rect">
            <a:avLst/>
          </a:prstGeom>
        </p:spPr>
      </p:pic>
      <p:grpSp>
        <p:nvGrpSpPr>
          <p:cNvPr id="87" name="Gruppo 86">
            <a:extLst>
              <a:ext uri="{FF2B5EF4-FFF2-40B4-BE49-F238E27FC236}">
                <a16:creationId xmlns:a16="http://schemas.microsoft.com/office/drawing/2014/main" id="{29C2B9FA-27D0-44CD-ABB8-EF67BF5B6B7E}"/>
              </a:ext>
            </a:extLst>
          </p:cNvPr>
          <p:cNvGrpSpPr/>
          <p:nvPr/>
        </p:nvGrpSpPr>
        <p:grpSpPr>
          <a:xfrm>
            <a:off x="10118207" y="2220757"/>
            <a:ext cx="1585848" cy="1580953"/>
            <a:chOff x="10385094" y="1932413"/>
            <a:chExt cx="1585848" cy="1580953"/>
          </a:xfrm>
        </p:grpSpPr>
        <p:pic>
          <p:nvPicPr>
            <p:cNvPr id="81" name="Immagine 80">
              <a:extLst>
                <a:ext uri="{FF2B5EF4-FFF2-40B4-BE49-F238E27FC236}">
                  <a16:creationId xmlns:a16="http://schemas.microsoft.com/office/drawing/2014/main" id="{74E9FF72-359B-43CC-83EB-AB226FC426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094" y="1932413"/>
              <a:ext cx="1585848" cy="1580953"/>
            </a:xfrm>
            <a:prstGeom prst="rect">
              <a:avLst/>
            </a:prstGeom>
          </p:spPr>
        </p:pic>
        <p:cxnSp>
          <p:nvCxnSpPr>
            <p:cNvPr id="83" name="Connettore diritto 82">
              <a:extLst>
                <a:ext uri="{FF2B5EF4-FFF2-40B4-BE49-F238E27FC236}">
                  <a16:creationId xmlns:a16="http://schemas.microsoft.com/office/drawing/2014/main" id="{5FDB8E1B-EA32-4ED5-BF59-4BD7A7E20C40}"/>
                </a:ext>
              </a:extLst>
            </p:cNvPr>
            <p:cNvCxnSpPr>
              <a:cxnSpLocks/>
            </p:cNvCxnSpPr>
            <p:nvPr/>
          </p:nvCxnSpPr>
          <p:spPr>
            <a:xfrm>
              <a:off x="10921872" y="2466625"/>
              <a:ext cx="544020" cy="471668"/>
            </a:xfrm>
            <a:prstGeom prst="line">
              <a:avLst/>
            </a:prstGeom>
            <a:ln w="76200" cap="rnd">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CasellaDiTesto 8">
            <a:extLst>
              <a:ext uri="{FF2B5EF4-FFF2-40B4-BE49-F238E27FC236}">
                <a16:creationId xmlns:a16="http://schemas.microsoft.com/office/drawing/2014/main" id="{0D8597E5-17F7-49D9-AF09-45F8FA99CD31}"/>
              </a:ext>
            </a:extLst>
          </p:cNvPr>
          <p:cNvSpPr txBox="1"/>
          <p:nvPr/>
        </p:nvSpPr>
        <p:spPr>
          <a:xfrm>
            <a:off x="330652" y="3505655"/>
            <a:ext cx="1834407" cy="646331"/>
          </a:xfrm>
          <a:prstGeom prst="rect">
            <a:avLst/>
          </a:prstGeom>
          <a:noFill/>
        </p:spPr>
        <p:txBody>
          <a:bodyPr wrap="square" rtlCol="0">
            <a:spAutoFit/>
          </a:bodyPr>
          <a:lstStyle/>
          <a:p>
            <a:r>
              <a:rPr lang="en-US" dirty="0"/>
              <a:t>Psychologically Involving Test</a:t>
            </a:r>
          </a:p>
        </p:txBody>
      </p:sp>
      <p:sp>
        <p:nvSpPr>
          <p:cNvPr id="10" name="Freccia a destra 9">
            <a:extLst>
              <a:ext uri="{FF2B5EF4-FFF2-40B4-BE49-F238E27FC236}">
                <a16:creationId xmlns:a16="http://schemas.microsoft.com/office/drawing/2014/main" id="{0B6B6FFD-2783-4CFA-AA28-06D1055AC3E9}"/>
              </a:ext>
            </a:extLst>
          </p:cNvPr>
          <p:cNvSpPr/>
          <p:nvPr/>
        </p:nvSpPr>
        <p:spPr>
          <a:xfrm>
            <a:off x="3182397" y="3686535"/>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27" name="Gruppo 26">
            <a:extLst>
              <a:ext uri="{FF2B5EF4-FFF2-40B4-BE49-F238E27FC236}">
                <a16:creationId xmlns:a16="http://schemas.microsoft.com/office/drawing/2014/main" id="{F936D375-FB64-4738-96C6-01E096E978EE}"/>
              </a:ext>
            </a:extLst>
          </p:cNvPr>
          <p:cNvGrpSpPr>
            <a:grpSpLocks noChangeAspect="1"/>
          </p:cNvGrpSpPr>
          <p:nvPr/>
        </p:nvGrpSpPr>
        <p:grpSpPr>
          <a:xfrm>
            <a:off x="4082494" y="3467740"/>
            <a:ext cx="1091905" cy="720054"/>
            <a:chOff x="7023739" y="1866240"/>
            <a:chExt cx="1386615" cy="914400"/>
          </a:xfrm>
        </p:grpSpPr>
        <p:pic>
          <p:nvPicPr>
            <p:cNvPr id="28" name="Elemento grafico 27" descr="Donna">
              <a:extLst>
                <a:ext uri="{FF2B5EF4-FFF2-40B4-BE49-F238E27FC236}">
                  <a16:creationId xmlns:a16="http://schemas.microsoft.com/office/drawing/2014/main" id="{9836738B-8B48-4757-8D93-61BD140053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29" name="Elemento grafico 28" descr="Uomo">
              <a:extLst>
                <a:ext uri="{FF2B5EF4-FFF2-40B4-BE49-F238E27FC236}">
                  <a16:creationId xmlns:a16="http://schemas.microsoft.com/office/drawing/2014/main" id="{2A3B99DB-E4F5-4C26-BFFE-57C0E7AD77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sp>
        <p:nvSpPr>
          <p:cNvPr id="31" name="Freccia a destra 30">
            <a:extLst>
              <a:ext uri="{FF2B5EF4-FFF2-40B4-BE49-F238E27FC236}">
                <a16:creationId xmlns:a16="http://schemas.microsoft.com/office/drawing/2014/main" id="{AF18E854-B81D-4846-AF32-3A15690C782D}"/>
              </a:ext>
            </a:extLst>
          </p:cNvPr>
          <p:cNvSpPr/>
          <p:nvPr/>
        </p:nvSpPr>
        <p:spPr>
          <a:xfrm>
            <a:off x="6100739" y="3681437"/>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6" name="Gruppo 35">
            <a:extLst>
              <a:ext uri="{FF2B5EF4-FFF2-40B4-BE49-F238E27FC236}">
                <a16:creationId xmlns:a16="http://schemas.microsoft.com/office/drawing/2014/main" id="{E02F5C23-3801-4F36-A6D9-63EC39BE0D2D}"/>
              </a:ext>
            </a:extLst>
          </p:cNvPr>
          <p:cNvGrpSpPr>
            <a:grpSpLocks noChangeAspect="1"/>
          </p:cNvGrpSpPr>
          <p:nvPr/>
        </p:nvGrpSpPr>
        <p:grpSpPr>
          <a:xfrm>
            <a:off x="4818186" y="3463694"/>
            <a:ext cx="1091905" cy="720054"/>
            <a:chOff x="7023739" y="1866240"/>
            <a:chExt cx="1386615" cy="914400"/>
          </a:xfrm>
        </p:grpSpPr>
        <p:pic>
          <p:nvPicPr>
            <p:cNvPr id="37" name="Elemento grafico 36" descr="Donna">
              <a:extLst>
                <a:ext uri="{FF2B5EF4-FFF2-40B4-BE49-F238E27FC236}">
                  <a16:creationId xmlns:a16="http://schemas.microsoft.com/office/drawing/2014/main" id="{905ED69C-5242-4A75-8E46-F0561DDF3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38" name="Elemento grafico 37" descr="Uomo">
              <a:extLst>
                <a:ext uri="{FF2B5EF4-FFF2-40B4-BE49-F238E27FC236}">
                  <a16:creationId xmlns:a16="http://schemas.microsoft.com/office/drawing/2014/main" id="{44041C5D-59BE-4450-883F-396F55BD1C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grpSp>
        <p:nvGrpSpPr>
          <p:cNvPr id="48" name="Gruppo 47">
            <a:extLst>
              <a:ext uri="{FF2B5EF4-FFF2-40B4-BE49-F238E27FC236}">
                <a16:creationId xmlns:a16="http://schemas.microsoft.com/office/drawing/2014/main" id="{BF8D8961-B21B-46E6-B65A-B981C75DDF0F}"/>
              </a:ext>
            </a:extLst>
          </p:cNvPr>
          <p:cNvGrpSpPr>
            <a:grpSpLocks noChangeAspect="1"/>
          </p:cNvGrpSpPr>
          <p:nvPr/>
        </p:nvGrpSpPr>
        <p:grpSpPr>
          <a:xfrm>
            <a:off x="6912023" y="3467396"/>
            <a:ext cx="1091905" cy="720054"/>
            <a:chOff x="7023739" y="1866240"/>
            <a:chExt cx="1386615" cy="914400"/>
          </a:xfrm>
        </p:grpSpPr>
        <p:pic>
          <p:nvPicPr>
            <p:cNvPr id="49" name="Elemento grafico 48" descr="Donna">
              <a:extLst>
                <a:ext uri="{FF2B5EF4-FFF2-40B4-BE49-F238E27FC236}">
                  <a16:creationId xmlns:a16="http://schemas.microsoft.com/office/drawing/2014/main" id="{52A9F084-FC6E-4545-B0B8-48C8ED3F73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3739" y="1866240"/>
              <a:ext cx="914400" cy="914400"/>
            </a:xfrm>
            <a:prstGeom prst="rect">
              <a:avLst/>
            </a:prstGeom>
          </p:spPr>
        </p:pic>
        <p:pic>
          <p:nvPicPr>
            <p:cNvPr id="50" name="Elemento grafico 49" descr="Uomo">
              <a:extLst>
                <a:ext uri="{FF2B5EF4-FFF2-40B4-BE49-F238E27FC236}">
                  <a16:creationId xmlns:a16="http://schemas.microsoft.com/office/drawing/2014/main" id="{0C5AEC95-81E4-49CB-B639-5A95BCDDAC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54" name="Gruppo 53">
            <a:extLst>
              <a:ext uri="{FF2B5EF4-FFF2-40B4-BE49-F238E27FC236}">
                <a16:creationId xmlns:a16="http://schemas.microsoft.com/office/drawing/2014/main" id="{F68FED4F-9A3E-462D-B174-2722314C6DE6}"/>
              </a:ext>
            </a:extLst>
          </p:cNvPr>
          <p:cNvGrpSpPr>
            <a:grpSpLocks noChangeAspect="1"/>
          </p:cNvGrpSpPr>
          <p:nvPr/>
        </p:nvGrpSpPr>
        <p:grpSpPr>
          <a:xfrm>
            <a:off x="7777574" y="3463350"/>
            <a:ext cx="1091905" cy="720054"/>
            <a:chOff x="7023739" y="1866240"/>
            <a:chExt cx="1386615" cy="914400"/>
          </a:xfrm>
        </p:grpSpPr>
        <p:pic>
          <p:nvPicPr>
            <p:cNvPr id="55" name="Elemento grafico 54" descr="Donna">
              <a:extLst>
                <a:ext uri="{FF2B5EF4-FFF2-40B4-BE49-F238E27FC236}">
                  <a16:creationId xmlns:a16="http://schemas.microsoft.com/office/drawing/2014/main" id="{3817E898-2197-495A-A493-1FA9E7646A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23739" y="1866240"/>
              <a:ext cx="914400" cy="914400"/>
            </a:xfrm>
            <a:prstGeom prst="rect">
              <a:avLst/>
            </a:prstGeom>
          </p:spPr>
        </p:pic>
        <p:pic>
          <p:nvPicPr>
            <p:cNvPr id="56" name="Elemento grafico 55" descr="Uomo">
              <a:extLst>
                <a:ext uri="{FF2B5EF4-FFF2-40B4-BE49-F238E27FC236}">
                  <a16:creationId xmlns:a16="http://schemas.microsoft.com/office/drawing/2014/main" id="{65FF5B29-CB7D-44B4-A14D-CFCBF3BD94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95954" y="1866240"/>
              <a:ext cx="914400" cy="914400"/>
            </a:xfrm>
            <a:prstGeom prst="rect">
              <a:avLst/>
            </a:prstGeom>
          </p:spPr>
        </p:pic>
      </p:grpSp>
      <p:cxnSp>
        <p:nvCxnSpPr>
          <p:cNvPr id="61" name="Connettore diritto 60">
            <a:extLst>
              <a:ext uri="{FF2B5EF4-FFF2-40B4-BE49-F238E27FC236}">
                <a16:creationId xmlns:a16="http://schemas.microsoft.com/office/drawing/2014/main" id="{FD574C5E-B247-40C3-B66A-E699BF2069A6}"/>
              </a:ext>
            </a:extLst>
          </p:cNvPr>
          <p:cNvCxnSpPr/>
          <p:nvPr/>
        </p:nvCxnSpPr>
        <p:spPr>
          <a:xfrm>
            <a:off x="7891492" y="3261650"/>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5" name="Immagine 94" descr="Immagine che contiene orologio, disegnando, segnale&#10;&#10;Descrizione generata automaticamente">
            <a:extLst>
              <a:ext uri="{FF2B5EF4-FFF2-40B4-BE49-F238E27FC236}">
                <a16:creationId xmlns:a16="http://schemas.microsoft.com/office/drawing/2014/main" id="{92586051-7FE5-4D14-BAC8-6963BC7F583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069031" y="3345682"/>
            <a:ext cx="912056" cy="912056"/>
          </a:xfrm>
          <a:prstGeom prst="rect">
            <a:avLst/>
          </a:prstGeom>
        </p:spPr>
      </p:pic>
      <p:sp>
        <p:nvSpPr>
          <p:cNvPr id="15" name="CasellaDiTesto 14">
            <a:extLst>
              <a:ext uri="{FF2B5EF4-FFF2-40B4-BE49-F238E27FC236}">
                <a16:creationId xmlns:a16="http://schemas.microsoft.com/office/drawing/2014/main" id="{47F2B056-69E3-4E4B-A0CB-7FADA94A5C67}"/>
              </a:ext>
            </a:extLst>
          </p:cNvPr>
          <p:cNvSpPr txBox="1"/>
          <p:nvPr/>
        </p:nvSpPr>
        <p:spPr>
          <a:xfrm>
            <a:off x="447977" y="5070209"/>
            <a:ext cx="1484884" cy="369332"/>
          </a:xfrm>
          <a:prstGeom prst="rect">
            <a:avLst/>
          </a:prstGeom>
          <a:noFill/>
        </p:spPr>
        <p:txBody>
          <a:bodyPr wrap="square" rtlCol="0">
            <a:spAutoFit/>
          </a:bodyPr>
          <a:lstStyle/>
          <a:p>
            <a:r>
              <a:rPr lang="en-US" dirty="0"/>
              <a:t>Anxiety Quiz</a:t>
            </a:r>
          </a:p>
        </p:txBody>
      </p:sp>
      <p:pic>
        <p:nvPicPr>
          <p:cNvPr id="16" name="Elemento grafico 15" descr="Appunti mischiati">
            <a:extLst>
              <a:ext uri="{FF2B5EF4-FFF2-40B4-BE49-F238E27FC236}">
                <a16:creationId xmlns:a16="http://schemas.microsoft.com/office/drawing/2014/main" id="{77CD31E0-1EF5-4806-AAF4-3C1F30046DC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176169" y="4889914"/>
            <a:ext cx="720000" cy="720000"/>
          </a:xfrm>
          <a:prstGeom prst="rect">
            <a:avLst/>
          </a:prstGeom>
        </p:spPr>
      </p:pic>
      <p:sp>
        <p:nvSpPr>
          <p:cNvPr id="22" name="Freccia a destra 21">
            <a:extLst>
              <a:ext uri="{FF2B5EF4-FFF2-40B4-BE49-F238E27FC236}">
                <a16:creationId xmlns:a16="http://schemas.microsoft.com/office/drawing/2014/main" id="{CF654E83-2406-4567-825F-56B86209447C}"/>
              </a:ext>
            </a:extLst>
          </p:cNvPr>
          <p:cNvSpPr/>
          <p:nvPr/>
        </p:nvSpPr>
        <p:spPr>
          <a:xfrm>
            <a:off x="3193507" y="5107629"/>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24" name="Gruppo 23">
            <a:extLst>
              <a:ext uri="{FF2B5EF4-FFF2-40B4-BE49-F238E27FC236}">
                <a16:creationId xmlns:a16="http://schemas.microsoft.com/office/drawing/2014/main" id="{45DD34DB-DD84-47AA-8A7B-C4E517BA3D33}"/>
              </a:ext>
            </a:extLst>
          </p:cNvPr>
          <p:cNvGrpSpPr>
            <a:grpSpLocks noChangeAspect="1"/>
          </p:cNvGrpSpPr>
          <p:nvPr/>
        </p:nvGrpSpPr>
        <p:grpSpPr>
          <a:xfrm>
            <a:off x="4093604" y="4897930"/>
            <a:ext cx="1091905" cy="720054"/>
            <a:chOff x="7023739" y="1866240"/>
            <a:chExt cx="1386615" cy="914400"/>
          </a:xfrm>
        </p:grpSpPr>
        <p:pic>
          <p:nvPicPr>
            <p:cNvPr id="25" name="Elemento grafico 24" descr="Donna">
              <a:extLst>
                <a:ext uri="{FF2B5EF4-FFF2-40B4-BE49-F238E27FC236}">
                  <a16:creationId xmlns:a16="http://schemas.microsoft.com/office/drawing/2014/main" id="{E8925C8B-19CD-46A7-8C5F-5E8B63B88F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26" name="Elemento grafico 25" descr="Uomo">
              <a:extLst>
                <a:ext uri="{FF2B5EF4-FFF2-40B4-BE49-F238E27FC236}">
                  <a16:creationId xmlns:a16="http://schemas.microsoft.com/office/drawing/2014/main" id="{A2B77D65-5BF4-4DC0-91BC-240B2CC856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sp>
        <p:nvSpPr>
          <p:cNvPr id="32" name="Freccia a destra 31">
            <a:extLst>
              <a:ext uri="{FF2B5EF4-FFF2-40B4-BE49-F238E27FC236}">
                <a16:creationId xmlns:a16="http://schemas.microsoft.com/office/drawing/2014/main" id="{99F845D8-BA52-45A9-8420-272BC03250AA}"/>
              </a:ext>
            </a:extLst>
          </p:cNvPr>
          <p:cNvSpPr/>
          <p:nvPr/>
        </p:nvSpPr>
        <p:spPr>
          <a:xfrm>
            <a:off x="6110706" y="5107628"/>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9" name="Gruppo 38">
            <a:extLst>
              <a:ext uri="{FF2B5EF4-FFF2-40B4-BE49-F238E27FC236}">
                <a16:creationId xmlns:a16="http://schemas.microsoft.com/office/drawing/2014/main" id="{62D07136-3ECB-4FAE-95EB-81FDDFD99734}"/>
              </a:ext>
            </a:extLst>
          </p:cNvPr>
          <p:cNvGrpSpPr>
            <a:grpSpLocks noChangeAspect="1"/>
          </p:cNvGrpSpPr>
          <p:nvPr/>
        </p:nvGrpSpPr>
        <p:grpSpPr>
          <a:xfrm>
            <a:off x="4861983" y="4897930"/>
            <a:ext cx="1091905" cy="720054"/>
            <a:chOff x="7023739" y="1866240"/>
            <a:chExt cx="1386615" cy="914400"/>
          </a:xfrm>
        </p:grpSpPr>
        <p:pic>
          <p:nvPicPr>
            <p:cNvPr id="40" name="Elemento grafico 39" descr="Donna">
              <a:extLst>
                <a:ext uri="{FF2B5EF4-FFF2-40B4-BE49-F238E27FC236}">
                  <a16:creationId xmlns:a16="http://schemas.microsoft.com/office/drawing/2014/main" id="{AFEDDC39-BDEC-4A15-8AFD-D91E6C4280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41" name="Elemento grafico 40" descr="Uomo">
              <a:extLst>
                <a:ext uri="{FF2B5EF4-FFF2-40B4-BE49-F238E27FC236}">
                  <a16:creationId xmlns:a16="http://schemas.microsoft.com/office/drawing/2014/main" id="{40503CC9-D793-44B1-B947-64E8DD67993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grpSp>
        <p:nvGrpSpPr>
          <p:cNvPr id="45" name="Gruppo 44">
            <a:extLst>
              <a:ext uri="{FF2B5EF4-FFF2-40B4-BE49-F238E27FC236}">
                <a16:creationId xmlns:a16="http://schemas.microsoft.com/office/drawing/2014/main" id="{4EE8D240-DBD0-4BAE-95A8-59A5A16BFFF1}"/>
              </a:ext>
            </a:extLst>
          </p:cNvPr>
          <p:cNvGrpSpPr>
            <a:grpSpLocks noChangeAspect="1"/>
          </p:cNvGrpSpPr>
          <p:nvPr/>
        </p:nvGrpSpPr>
        <p:grpSpPr>
          <a:xfrm>
            <a:off x="6923133" y="4897586"/>
            <a:ext cx="1091905" cy="720054"/>
            <a:chOff x="7023739" y="1866240"/>
            <a:chExt cx="1386615" cy="914400"/>
          </a:xfrm>
          <a:solidFill>
            <a:srgbClr val="C00000"/>
          </a:solidFill>
        </p:grpSpPr>
        <p:pic>
          <p:nvPicPr>
            <p:cNvPr id="46" name="Elemento grafico 45" descr="Donna">
              <a:extLst>
                <a:ext uri="{FF2B5EF4-FFF2-40B4-BE49-F238E27FC236}">
                  <a16:creationId xmlns:a16="http://schemas.microsoft.com/office/drawing/2014/main" id="{552978C1-7234-400D-9735-2EB5AA5B6B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3739" y="1866240"/>
              <a:ext cx="914400" cy="914400"/>
            </a:xfrm>
            <a:prstGeom prst="rect">
              <a:avLst/>
            </a:prstGeom>
          </p:spPr>
        </p:pic>
        <p:pic>
          <p:nvPicPr>
            <p:cNvPr id="47" name="Elemento grafico 46" descr="Uomo">
              <a:extLst>
                <a:ext uri="{FF2B5EF4-FFF2-40B4-BE49-F238E27FC236}">
                  <a16:creationId xmlns:a16="http://schemas.microsoft.com/office/drawing/2014/main" id="{B3209B00-A65C-4213-B80E-CCDC8DEABC8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57" name="Gruppo 56">
            <a:extLst>
              <a:ext uri="{FF2B5EF4-FFF2-40B4-BE49-F238E27FC236}">
                <a16:creationId xmlns:a16="http://schemas.microsoft.com/office/drawing/2014/main" id="{C87218E4-E2D2-4BF5-992F-CA0202589319}"/>
              </a:ext>
            </a:extLst>
          </p:cNvPr>
          <p:cNvGrpSpPr>
            <a:grpSpLocks noChangeAspect="1"/>
          </p:cNvGrpSpPr>
          <p:nvPr/>
        </p:nvGrpSpPr>
        <p:grpSpPr>
          <a:xfrm>
            <a:off x="7796511" y="4879235"/>
            <a:ext cx="1091905" cy="720054"/>
            <a:chOff x="7023739" y="1866240"/>
            <a:chExt cx="1386615" cy="914400"/>
          </a:xfrm>
          <a:solidFill>
            <a:schemeClr val="accent1"/>
          </a:solidFill>
        </p:grpSpPr>
        <p:pic>
          <p:nvPicPr>
            <p:cNvPr id="58" name="Elemento grafico 57" descr="Donna">
              <a:extLst>
                <a:ext uri="{FF2B5EF4-FFF2-40B4-BE49-F238E27FC236}">
                  <a16:creationId xmlns:a16="http://schemas.microsoft.com/office/drawing/2014/main" id="{3F0C2E6C-9C7B-4C89-BBA9-4910A2A4FFE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23739" y="1866240"/>
              <a:ext cx="914400" cy="914400"/>
            </a:xfrm>
            <a:prstGeom prst="rect">
              <a:avLst/>
            </a:prstGeom>
          </p:spPr>
        </p:pic>
        <p:pic>
          <p:nvPicPr>
            <p:cNvPr id="59" name="Elemento grafico 58" descr="Uomo">
              <a:extLst>
                <a:ext uri="{FF2B5EF4-FFF2-40B4-BE49-F238E27FC236}">
                  <a16:creationId xmlns:a16="http://schemas.microsoft.com/office/drawing/2014/main" id="{481C0C0A-7AC1-48D8-AFCF-8CD1BF8589E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95954" y="1866240"/>
              <a:ext cx="914400" cy="914400"/>
            </a:xfrm>
            <a:prstGeom prst="rect">
              <a:avLst/>
            </a:prstGeom>
          </p:spPr>
        </p:pic>
      </p:grpSp>
      <p:cxnSp>
        <p:nvCxnSpPr>
          <p:cNvPr id="62" name="Connettore diritto 61">
            <a:extLst>
              <a:ext uri="{FF2B5EF4-FFF2-40B4-BE49-F238E27FC236}">
                <a16:creationId xmlns:a16="http://schemas.microsoft.com/office/drawing/2014/main" id="{D5BE382F-DFEE-44E0-ACDC-F530BF696C33}"/>
              </a:ext>
            </a:extLst>
          </p:cNvPr>
          <p:cNvCxnSpPr/>
          <p:nvPr/>
        </p:nvCxnSpPr>
        <p:spPr>
          <a:xfrm>
            <a:off x="7902602" y="4699202"/>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CasellaDiTesto 95">
            <a:extLst>
              <a:ext uri="{FF2B5EF4-FFF2-40B4-BE49-F238E27FC236}">
                <a16:creationId xmlns:a16="http://schemas.microsoft.com/office/drawing/2014/main" id="{56AE117F-3C47-4B55-A416-861F33833362}"/>
              </a:ext>
            </a:extLst>
          </p:cNvPr>
          <p:cNvSpPr txBox="1"/>
          <p:nvPr/>
        </p:nvSpPr>
        <p:spPr>
          <a:xfrm>
            <a:off x="7130811" y="5774689"/>
            <a:ext cx="1563853" cy="369332"/>
          </a:xfrm>
          <a:prstGeom prst="rect">
            <a:avLst/>
          </a:prstGeom>
          <a:noFill/>
        </p:spPr>
        <p:txBody>
          <a:bodyPr wrap="square" rtlCol="0">
            <a:spAutoFit/>
          </a:bodyPr>
          <a:lstStyle/>
          <a:p>
            <a:r>
              <a:rPr lang="en-US" dirty="0"/>
              <a:t>Ground Truth</a:t>
            </a:r>
          </a:p>
        </p:txBody>
      </p:sp>
      <p:sp>
        <p:nvSpPr>
          <p:cNvPr id="97" name="CasellaDiTesto 96">
            <a:extLst>
              <a:ext uri="{FF2B5EF4-FFF2-40B4-BE49-F238E27FC236}">
                <a16:creationId xmlns:a16="http://schemas.microsoft.com/office/drawing/2014/main" id="{87B501F4-9E23-498E-AEAA-0D199AF97D9A}"/>
              </a:ext>
            </a:extLst>
          </p:cNvPr>
          <p:cNvSpPr txBox="1"/>
          <p:nvPr/>
        </p:nvSpPr>
        <p:spPr>
          <a:xfrm>
            <a:off x="10488049" y="1617340"/>
            <a:ext cx="865727" cy="369332"/>
          </a:xfrm>
          <a:prstGeom prst="rect">
            <a:avLst/>
          </a:prstGeom>
          <a:noFill/>
          <a:ln w="28575">
            <a:solidFill>
              <a:srgbClr val="1F407A"/>
            </a:solidFill>
          </a:ln>
        </p:spPr>
        <p:txBody>
          <a:bodyPr wrap="square" rtlCol="0">
            <a:spAutoFit/>
          </a:bodyPr>
          <a:lstStyle/>
          <a:p>
            <a:pPr algn="ctr"/>
            <a:r>
              <a:rPr lang="en-US" b="1" dirty="0">
                <a:solidFill>
                  <a:srgbClr val="1F407A"/>
                </a:solidFill>
              </a:rPr>
              <a:t>GOAL</a:t>
            </a:r>
          </a:p>
        </p:txBody>
      </p:sp>
      <p:grpSp>
        <p:nvGrpSpPr>
          <p:cNvPr id="23" name="Gruppo 22">
            <a:extLst>
              <a:ext uri="{FF2B5EF4-FFF2-40B4-BE49-F238E27FC236}">
                <a16:creationId xmlns:a16="http://schemas.microsoft.com/office/drawing/2014/main" id="{51CA7E3A-4423-45DE-89F6-66EA034994BE}"/>
              </a:ext>
            </a:extLst>
          </p:cNvPr>
          <p:cNvGrpSpPr>
            <a:grpSpLocks noChangeAspect="1"/>
          </p:cNvGrpSpPr>
          <p:nvPr/>
        </p:nvGrpSpPr>
        <p:grpSpPr>
          <a:xfrm>
            <a:off x="4084700" y="2005999"/>
            <a:ext cx="1091905" cy="720054"/>
            <a:chOff x="7023739" y="1866240"/>
            <a:chExt cx="1386615" cy="914400"/>
          </a:xfrm>
        </p:grpSpPr>
        <p:pic>
          <p:nvPicPr>
            <p:cNvPr id="3" name="Elemento grafico 2" descr="Donna">
              <a:extLst>
                <a:ext uri="{FF2B5EF4-FFF2-40B4-BE49-F238E27FC236}">
                  <a16:creationId xmlns:a16="http://schemas.microsoft.com/office/drawing/2014/main" id="{44F689EE-1C3B-4476-8A21-0421728D03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8" name="Elemento grafico 7" descr="Uomo">
              <a:extLst>
                <a:ext uri="{FF2B5EF4-FFF2-40B4-BE49-F238E27FC236}">
                  <a16:creationId xmlns:a16="http://schemas.microsoft.com/office/drawing/2014/main" id="{C83006FF-364A-4A49-8C7F-138884DE58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sp>
        <p:nvSpPr>
          <p:cNvPr id="14" name="CasellaDiTesto 13">
            <a:extLst>
              <a:ext uri="{FF2B5EF4-FFF2-40B4-BE49-F238E27FC236}">
                <a16:creationId xmlns:a16="http://schemas.microsoft.com/office/drawing/2014/main" id="{4195C511-DC74-4D5F-9A06-E561C15847BC}"/>
              </a:ext>
            </a:extLst>
          </p:cNvPr>
          <p:cNvSpPr txBox="1"/>
          <p:nvPr/>
        </p:nvSpPr>
        <p:spPr>
          <a:xfrm>
            <a:off x="454270" y="2181362"/>
            <a:ext cx="1728192" cy="369332"/>
          </a:xfrm>
          <a:prstGeom prst="rect">
            <a:avLst/>
          </a:prstGeom>
          <a:noFill/>
        </p:spPr>
        <p:txBody>
          <a:bodyPr wrap="square" rtlCol="0">
            <a:spAutoFit/>
          </a:bodyPr>
          <a:lstStyle/>
          <a:p>
            <a:r>
              <a:rPr lang="en-US" dirty="0"/>
              <a:t>Impartial Test</a:t>
            </a:r>
          </a:p>
        </p:txBody>
      </p:sp>
      <p:sp>
        <p:nvSpPr>
          <p:cNvPr id="21" name="Freccia a destra 20">
            <a:extLst>
              <a:ext uri="{FF2B5EF4-FFF2-40B4-BE49-F238E27FC236}">
                <a16:creationId xmlns:a16="http://schemas.microsoft.com/office/drawing/2014/main" id="{26680E6F-0800-48E9-9BD0-707B68DF9C0C}"/>
              </a:ext>
            </a:extLst>
          </p:cNvPr>
          <p:cNvSpPr/>
          <p:nvPr/>
        </p:nvSpPr>
        <p:spPr>
          <a:xfrm>
            <a:off x="3167296" y="22237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sp>
        <p:nvSpPr>
          <p:cNvPr id="30" name="Freccia a destra 29">
            <a:extLst>
              <a:ext uri="{FF2B5EF4-FFF2-40B4-BE49-F238E27FC236}">
                <a16:creationId xmlns:a16="http://schemas.microsoft.com/office/drawing/2014/main" id="{71C622E2-E825-47F0-A510-48E10FB6EA49}"/>
              </a:ext>
            </a:extLst>
          </p:cNvPr>
          <p:cNvSpPr/>
          <p:nvPr/>
        </p:nvSpPr>
        <p:spPr>
          <a:xfrm>
            <a:off x="6066428" y="22237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3" name="Gruppo 32">
            <a:extLst>
              <a:ext uri="{FF2B5EF4-FFF2-40B4-BE49-F238E27FC236}">
                <a16:creationId xmlns:a16="http://schemas.microsoft.com/office/drawing/2014/main" id="{6F4C3CED-1003-41F9-A2FF-DB005C7621FB}"/>
              </a:ext>
            </a:extLst>
          </p:cNvPr>
          <p:cNvGrpSpPr>
            <a:grpSpLocks noChangeAspect="1"/>
          </p:cNvGrpSpPr>
          <p:nvPr/>
        </p:nvGrpSpPr>
        <p:grpSpPr>
          <a:xfrm>
            <a:off x="4814778" y="2005655"/>
            <a:ext cx="1091905" cy="720054"/>
            <a:chOff x="7023739" y="1866240"/>
            <a:chExt cx="1386615" cy="914400"/>
          </a:xfrm>
        </p:grpSpPr>
        <p:pic>
          <p:nvPicPr>
            <p:cNvPr id="34" name="Elemento grafico 33" descr="Donna">
              <a:extLst>
                <a:ext uri="{FF2B5EF4-FFF2-40B4-BE49-F238E27FC236}">
                  <a16:creationId xmlns:a16="http://schemas.microsoft.com/office/drawing/2014/main" id="{48B971E5-C2A2-48DF-8433-B3F4E749B1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23739" y="1866240"/>
              <a:ext cx="914400" cy="914400"/>
            </a:xfrm>
            <a:prstGeom prst="rect">
              <a:avLst/>
            </a:prstGeom>
          </p:spPr>
        </p:pic>
        <p:pic>
          <p:nvPicPr>
            <p:cNvPr id="35" name="Elemento grafico 34" descr="Uomo">
              <a:extLst>
                <a:ext uri="{FF2B5EF4-FFF2-40B4-BE49-F238E27FC236}">
                  <a16:creationId xmlns:a16="http://schemas.microsoft.com/office/drawing/2014/main" id="{5D9FE7F1-8826-4230-A50D-0C24F516D5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95954" y="1866240"/>
              <a:ext cx="914400" cy="914400"/>
            </a:xfrm>
            <a:prstGeom prst="rect">
              <a:avLst/>
            </a:prstGeom>
          </p:spPr>
        </p:pic>
      </p:grpSp>
      <p:pic>
        <p:nvPicPr>
          <p:cNvPr id="43" name="Elemento grafico 42" descr="Donna">
            <a:extLst>
              <a:ext uri="{FF2B5EF4-FFF2-40B4-BE49-F238E27FC236}">
                <a16:creationId xmlns:a16="http://schemas.microsoft.com/office/drawing/2014/main" id="{46237DC4-1FBA-4485-8EAF-ED52F5FEF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30262" y="1912953"/>
            <a:ext cx="720054" cy="720054"/>
          </a:xfrm>
          <a:prstGeom prst="rect">
            <a:avLst/>
          </a:prstGeom>
        </p:spPr>
      </p:pic>
      <p:pic>
        <p:nvPicPr>
          <p:cNvPr id="44" name="Elemento grafico 43" descr="Uomo">
            <a:extLst>
              <a:ext uri="{FF2B5EF4-FFF2-40B4-BE49-F238E27FC236}">
                <a16:creationId xmlns:a16="http://schemas.microsoft.com/office/drawing/2014/main" id="{B4B1DBA6-F457-4653-9F38-CF139FDC34E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383856" y="2146634"/>
            <a:ext cx="720054" cy="720054"/>
          </a:xfrm>
          <a:prstGeom prst="rect">
            <a:avLst/>
          </a:prstGeom>
        </p:spPr>
      </p:pic>
      <p:pic>
        <p:nvPicPr>
          <p:cNvPr id="53" name="Elemento grafico 52" descr="Uomo">
            <a:extLst>
              <a:ext uri="{FF2B5EF4-FFF2-40B4-BE49-F238E27FC236}">
                <a16:creationId xmlns:a16="http://schemas.microsoft.com/office/drawing/2014/main" id="{2866C403-B5D6-436E-A6D0-E71FF6D479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89935" y="1874307"/>
            <a:ext cx="720054" cy="720054"/>
          </a:xfrm>
          <a:prstGeom prst="rect">
            <a:avLst/>
          </a:prstGeom>
        </p:spPr>
      </p:pic>
      <p:pic>
        <p:nvPicPr>
          <p:cNvPr id="89" name="Immagine 88">
            <a:extLst>
              <a:ext uri="{FF2B5EF4-FFF2-40B4-BE49-F238E27FC236}">
                <a16:creationId xmlns:a16="http://schemas.microsoft.com/office/drawing/2014/main" id="{D4E6FE2E-583A-495D-A520-2A62DFCA4AC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1484" t="18057" r="20593" b="21902"/>
          <a:stretch/>
        </p:blipFill>
        <p:spPr>
          <a:xfrm>
            <a:off x="2182462" y="2005999"/>
            <a:ext cx="731240" cy="757983"/>
          </a:xfrm>
          <a:prstGeom prst="rect">
            <a:avLst/>
          </a:prstGeom>
        </p:spPr>
      </p:pic>
      <p:pic>
        <p:nvPicPr>
          <p:cNvPr id="52" name="Elemento grafico 51" descr="Donna">
            <a:extLst>
              <a:ext uri="{FF2B5EF4-FFF2-40B4-BE49-F238E27FC236}">
                <a16:creationId xmlns:a16="http://schemas.microsoft.com/office/drawing/2014/main" id="{91E771EC-0612-4E77-AE38-0068E0487F9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30670" y="1717658"/>
            <a:ext cx="720054" cy="720054"/>
          </a:xfrm>
          <a:prstGeom prst="rect">
            <a:avLst/>
          </a:prstGeom>
        </p:spPr>
      </p:pic>
      <p:grpSp>
        <p:nvGrpSpPr>
          <p:cNvPr id="64" name="Gruppo 10">
            <a:extLst>
              <a:ext uri="{FF2B5EF4-FFF2-40B4-BE49-F238E27FC236}">
                <a16:creationId xmlns:a16="http://schemas.microsoft.com/office/drawing/2014/main" id="{75CD5B19-735A-234C-9ADB-9CC2B62D16BC}"/>
              </a:ext>
            </a:extLst>
          </p:cNvPr>
          <p:cNvGrpSpPr/>
          <p:nvPr/>
        </p:nvGrpSpPr>
        <p:grpSpPr>
          <a:xfrm>
            <a:off x="8460137" y="929240"/>
            <a:ext cx="1872208" cy="523220"/>
            <a:chOff x="1053059" y="1700808"/>
            <a:chExt cx="1872208" cy="523220"/>
          </a:xfrm>
        </p:grpSpPr>
        <p:sp>
          <p:nvSpPr>
            <p:cNvPr id="65" name="CasellaDiTesto 6">
              <a:extLst>
                <a:ext uri="{FF2B5EF4-FFF2-40B4-BE49-F238E27FC236}">
                  <a16:creationId xmlns:a16="http://schemas.microsoft.com/office/drawing/2014/main" id="{CAD1C977-6A39-4843-9073-220E7F6A31E9}"/>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66" name="Connettore 20">
              <a:extLst>
                <a:ext uri="{FF2B5EF4-FFF2-40B4-BE49-F238E27FC236}">
                  <a16:creationId xmlns:a16="http://schemas.microsoft.com/office/drawing/2014/main" id="{6821BCBD-D078-8247-88E1-9E3553EFB567}"/>
                </a:ext>
              </a:extLst>
            </p:cNvPr>
            <p:cNvSpPr/>
            <p:nvPr/>
          </p:nvSpPr>
          <p:spPr>
            <a:xfrm>
              <a:off x="1125067" y="1771100"/>
              <a:ext cx="144000" cy="144000"/>
            </a:xfrm>
            <a:prstGeom prst="flowChartConnector">
              <a:avLst/>
            </a:prstGeom>
            <a:solidFill>
              <a:srgbClr val="1D407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nettore 21">
              <a:extLst>
                <a:ext uri="{FF2B5EF4-FFF2-40B4-BE49-F238E27FC236}">
                  <a16:creationId xmlns:a16="http://schemas.microsoft.com/office/drawing/2014/main" id="{7ABA4BE2-A50F-5444-A4BD-EAAB2E710BE2}"/>
                </a:ext>
              </a:extLst>
            </p:cNvPr>
            <p:cNvSpPr/>
            <p:nvPr/>
          </p:nvSpPr>
          <p:spPr>
            <a:xfrm>
              <a:off x="1125067" y="1985391"/>
              <a:ext cx="144000" cy="144000"/>
            </a:xfrm>
            <a:prstGeom prst="flowChartConnector">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1" grpId="0" animBg="1"/>
      <p:bldP spid="22" grpId="0" animBg="1"/>
      <p:bldP spid="32" grpId="0" animBg="1"/>
      <p:bldP spid="96" grpId="0"/>
      <p:bldP spid="97" grpId="0" animBg="1"/>
      <p:bldP spid="21"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4</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Setup</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C0C5FA46-DE90-48C0-9AD7-ADE5367C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534" y="1008943"/>
            <a:ext cx="2985492" cy="5088907"/>
          </a:xfrm>
          <a:prstGeom prst="rect">
            <a:avLst/>
          </a:prstGeom>
        </p:spPr>
      </p:pic>
      <p:grpSp>
        <p:nvGrpSpPr>
          <p:cNvPr id="15" name="Gruppo 14">
            <a:extLst>
              <a:ext uri="{FF2B5EF4-FFF2-40B4-BE49-F238E27FC236}">
                <a16:creationId xmlns:a16="http://schemas.microsoft.com/office/drawing/2014/main" id="{FD3884D1-9366-4D37-84DE-DD696FE0530B}"/>
              </a:ext>
            </a:extLst>
          </p:cNvPr>
          <p:cNvGrpSpPr/>
          <p:nvPr/>
        </p:nvGrpSpPr>
        <p:grpSpPr>
          <a:xfrm>
            <a:off x="765027" y="2024059"/>
            <a:ext cx="6149446" cy="3693319"/>
            <a:chOff x="837035" y="2638411"/>
            <a:chExt cx="6149446" cy="3693319"/>
          </a:xfrm>
        </p:grpSpPr>
        <p:sp>
          <p:nvSpPr>
            <p:cNvPr id="7" name="CasellaDiTesto 6">
              <a:extLst>
                <a:ext uri="{FF2B5EF4-FFF2-40B4-BE49-F238E27FC236}">
                  <a16:creationId xmlns:a16="http://schemas.microsoft.com/office/drawing/2014/main" id="{B2F00EA3-C820-48B3-868C-68D93D8BF136}"/>
                </a:ext>
              </a:extLst>
            </p:cNvPr>
            <p:cNvSpPr txBox="1"/>
            <p:nvPr/>
          </p:nvSpPr>
          <p:spPr>
            <a:xfrm>
              <a:off x="837035" y="2638411"/>
              <a:ext cx="5408190" cy="3693319"/>
            </a:xfrm>
            <a:prstGeom prst="rect">
              <a:avLst/>
            </a:prstGeom>
            <a:noFill/>
          </p:spPr>
          <p:txBody>
            <a:bodyPr wrap="square" rtlCol="0">
              <a:spAutoFit/>
            </a:bodyPr>
            <a:lstStyle/>
            <a:p>
              <a:pPr marL="342900" indent="-342900">
                <a:buClr>
                  <a:srgbClr val="1F407A"/>
                </a:buClr>
                <a:buFont typeface="Arial" panose="020B0604020202020204" pitchFamily="34" charset="0"/>
                <a:buChar char="•"/>
              </a:pPr>
              <a:r>
                <a:rPr lang="en-US" b="1" dirty="0">
                  <a:sym typeface="Wingdings" panose="05000000000000000000" pitchFamily="2" charset="2"/>
                </a:rPr>
                <a:t>Anxiety Quiz</a:t>
              </a:r>
              <a:r>
                <a:rPr lang="en-US" dirty="0">
                  <a:sym typeface="Wingdings" panose="05000000000000000000" pitchFamily="2" charset="2"/>
                </a:rPr>
                <a:t>: 20 questions based on STAI. *               5 levels of anxiety detected, but only interested in a binary decision for results’ validation.</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Impartial Test</a:t>
              </a:r>
              <a:r>
                <a:rPr lang="en-US" dirty="0"/>
                <a:t>: Biscuits in shop A (y | n)</a:t>
              </a:r>
              <a:r>
                <a:rPr lang="en-US" dirty="0">
                  <a:sym typeface="Wingdings" panose="05000000000000000000" pitchFamily="2" charset="2"/>
                </a:rPr>
                <a:t>                       	                Are there biscuits in shop B?</a:t>
              </a:r>
            </a:p>
            <a:p>
              <a:pPr marL="342900" indent="-342900">
                <a:buClr>
                  <a:srgbClr val="1F407A"/>
                </a:buClr>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a:p>
              <a:pPr marL="342900" indent="-342900">
                <a:buClr>
                  <a:srgbClr val="1F407A"/>
                </a:buClr>
                <a:buFont typeface="Arial" panose="020B0604020202020204" pitchFamily="34" charset="0"/>
                <a:buChar char="•"/>
              </a:pPr>
              <a:r>
                <a:rPr lang="en-US" b="1" dirty="0"/>
                <a:t>Involving Test</a:t>
              </a:r>
              <a:r>
                <a:rPr lang="en-US" dirty="0"/>
                <a:t>: Sanitizers in shop A (y | n) </a:t>
              </a:r>
              <a:r>
                <a:rPr lang="en-US" dirty="0">
                  <a:sym typeface="Wingdings" panose="05000000000000000000" pitchFamily="2" charset="2"/>
                </a:rPr>
                <a:t> 		   Are there sanitizers in shop B?</a:t>
              </a:r>
            </a:p>
            <a:p>
              <a:pPr marL="342900" indent="-342900">
                <a:buClr>
                  <a:srgbClr val="1F407A"/>
                </a:buClr>
                <a:buFont typeface="Arial" panose="020B0604020202020204" pitchFamily="34" charset="0"/>
                <a:buChar char="•"/>
              </a:pPr>
              <a:endParaRPr lang="en-US" dirty="0">
                <a:sym typeface="Wingdings" panose="05000000000000000000" pitchFamily="2" charset="2"/>
              </a:endParaRPr>
            </a:p>
            <a:p>
              <a:pPr marL="342900" indent="-342900">
                <a:buFont typeface="+mj-lt"/>
                <a:buAutoNum type="arabicPeriod"/>
              </a:pPr>
              <a:endParaRPr lang="en-US" dirty="0">
                <a:sym typeface="Wingdings" panose="05000000000000000000" pitchFamily="2" charset="2"/>
              </a:endParaRPr>
            </a:p>
          </p:txBody>
        </p:sp>
        <p:pic>
          <p:nvPicPr>
            <p:cNvPr id="12" name="Immagine 11">
              <a:extLst>
                <a:ext uri="{FF2B5EF4-FFF2-40B4-BE49-F238E27FC236}">
                  <a16:creationId xmlns:a16="http://schemas.microsoft.com/office/drawing/2014/main" id="{95DB3512-63C4-4A49-A411-018238218D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484" t="18057" r="20593" b="21902"/>
            <a:stretch/>
          </p:blipFill>
          <p:spPr>
            <a:xfrm>
              <a:off x="6164833" y="3899158"/>
              <a:ext cx="731240" cy="757983"/>
            </a:xfrm>
            <a:prstGeom prst="rect">
              <a:avLst/>
            </a:prstGeom>
          </p:spPr>
        </p:pic>
        <p:pic>
          <p:nvPicPr>
            <p:cNvPr id="13" name="Immagine 12" descr="Immagine che contiene orologio, disegnando, segnale&#10;&#10;Descrizione generata automaticamente">
              <a:extLst>
                <a:ext uri="{FF2B5EF4-FFF2-40B4-BE49-F238E27FC236}">
                  <a16:creationId xmlns:a16="http://schemas.microsoft.com/office/drawing/2014/main" id="{1544BC38-10FA-470F-82FE-A0D737D789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74425" y="4992265"/>
              <a:ext cx="912056" cy="912056"/>
            </a:xfrm>
            <a:prstGeom prst="rect">
              <a:avLst/>
            </a:prstGeom>
          </p:spPr>
        </p:pic>
        <p:pic>
          <p:nvPicPr>
            <p:cNvPr id="14" name="Elemento grafico 13" descr="Appunti mischiati">
              <a:extLst>
                <a:ext uri="{FF2B5EF4-FFF2-40B4-BE49-F238E27FC236}">
                  <a16:creationId xmlns:a16="http://schemas.microsoft.com/office/drawing/2014/main" id="{A31E251E-62D4-455A-BCD6-E537538228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4833" y="2651596"/>
              <a:ext cx="720000" cy="720000"/>
            </a:xfrm>
            <a:prstGeom prst="rect">
              <a:avLst/>
            </a:prstGeom>
          </p:spPr>
        </p:pic>
      </p:grpSp>
      <p:sp>
        <p:nvSpPr>
          <p:cNvPr id="11" name="CasellaDiTesto 10">
            <a:extLst>
              <a:ext uri="{FF2B5EF4-FFF2-40B4-BE49-F238E27FC236}">
                <a16:creationId xmlns:a16="http://schemas.microsoft.com/office/drawing/2014/main" id="{710A4FBA-FBEA-4CEA-932F-6A59C4611AE5}"/>
              </a:ext>
            </a:extLst>
          </p:cNvPr>
          <p:cNvSpPr txBox="1"/>
          <p:nvPr/>
        </p:nvSpPr>
        <p:spPr>
          <a:xfrm>
            <a:off x="4161088" y="6400114"/>
            <a:ext cx="4249266" cy="276999"/>
          </a:xfrm>
          <a:prstGeom prst="rect">
            <a:avLst/>
          </a:prstGeom>
          <a:noFill/>
        </p:spPr>
        <p:txBody>
          <a:bodyPr wrap="square" rtlCol="0">
            <a:spAutoFit/>
          </a:bodyPr>
          <a:lstStyle/>
          <a:p>
            <a:r>
              <a:rPr lang="en-US" sz="1200" dirty="0"/>
              <a:t>* </a:t>
            </a:r>
            <a:r>
              <a:rPr lang="it-IT" sz="1200" dirty="0">
                <a:hlinkClick r:id="rId8"/>
              </a:rPr>
              <a:t>https://en.wikipedia.org/wiki/State-Trait_Anxiety_Inventory</a:t>
            </a:r>
            <a:endParaRPr lang="en-US" sz="1200" dirty="0"/>
          </a:p>
        </p:txBody>
      </p:sp>
    </p:spTree>
    <p:extLst>
      <p:ext uri="{BB962C8B-B14F-4D97-AF65-F5344CB8AC3E}">
        <p14:creationId xmlns:p14="http://schemas.microsoft.com/office/powerpoint/2010/main" val="1113568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5</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Inputs</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uppo 20">
            <a:extLst>
              <a:ext uri="{FF2B5EF4-FFF2-40B4-BE49-F238E27FC236}">
                <a16:creationId xmlns:a16="http://schemas.microsoft.com/office/drawing/2014/main" id="{E7A115BA-F176-4AE1-8146-F9F5ED568FEE}"/>
              </a:ext>
            </a:extLst>
          </p:cNvPr>
          <p:cNvGrpSpPr/>
          <p:nvPr/>
        </p:nvGrpSpPr>
        <p:grpSpPr>
          <a:xfrm>
            <a:off x="602675" y="1572115"/>
            <a:ext cx="6984776" cy="871970"/>
            <a:chOff x="765027" y="1513670"/>
            <a:chExt cx="6984776" cy="871970"/>
          </a:xfrm>
        </p:grpSpPr>
        <p:sp>
          <p:nvSpPr>
            <p:cNvPr id="12" name="CasellaDiTesto 11">
              <a:extLst>
                <a:ext uri="{FF2B5EF4-FFF2-40B4-BE49-F238E27FC236}">
                  <a16:creationId xmlns:a16="http://schemas.microsoft.com/office/drawing/2014/main" id="{934FE1B4-AADC-46A3-8035-ECF0A0806E8B}"/>
                </a:ext>
              </a:extLst>
            </p:cNvPr>
            <p:cNvSpPr txBox="1"/>
            <p:nvPr/>
          </p:nvSpPr>
          <p:spPr>
            <a:xfrm>
              <a:off x="765027" y="1513670"/>
              <a:ext cx="6984776" cy="871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9700"/>
                  </a:solidFill>
                </a:rPr>
                <a:t>Correct Outcomes</a:t>
              </a:r>
              <a:r>
                <a:rPr lang="en-US" dirty="0"/>
                <a:t>:</a:t>
              </a:r>
            </a:p>
            <a:p>
              <a:pPr marL="285750" indent="-285750">
                <a:lnSpc>
                  <a:spcPct val="150000"/>
                </a:lnSpc>
                <a:buFont typeface="Arial" panose="020B0604020202020204" pitchFamily="34" charset="0"/>
                <a:buChar char="•"/>
              </a:pPr>
              <a:r>
                <a:rPr lang="en-US" dirty="0">
                  <a:solidFill>
                    <a:srgbClr val="ED8757"/>
                  </a:solidFill>
                </a:rPr>
                <a:t>Cues</a:t>
              </a:r>
              <a:r>
                <a:rPr lang="en-US" dirty="0"/>
                <a:t>:		</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FCAE002-69F0-4AC7-8B95-B1C353ADE1B3}"/>
                    </a:ext>
                  </a:extLst>
                </p:cNvPr>
                <p:cNvSpPr txBox="1"/>
                <p:nvPr/>
              </p:nvSpPr>
              <p:spPr>
                <a:xfrm>
                  <a:off x="3266680" y="1655257"/>
                  <a:ext cx="3778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𝐺𝑒𝑛𝑒𝑟𝑎𝑡𝑖𝑣𝑒𝑀𝑜𝑑𝑒𝑙</m:t>
                        </m:r>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 </m:t>
                        </m:r>
                        <m:r>
                          <a:rPr lang="it-IT" b="0" i="1" smtClean="0">
                            <a:latin typeface="Cambria Math" panose="02040503050406030204" pitchFamily="18" charset="0"/>
                          </a:rPr>
                          <m:t>𝑝</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𝑐𝑢𝑒𝑠</m:t>
                        </m:r>
                        <m:r>
                          <a:rPr lang="it-IT" b="0" i="1" smtClean="0">
                            <a:latin typeface="Cambria Math" panose="02040503050406030204" pitchFamily="18" charset="0"/>
                          </a:rPr>
                          <m:t>)) </m:t>
                        </m:r>
                      </m:oMath>
                    </m:oMathPara>
                  </a14:m>
                  <a:endParaRPr lang="en-US" dirty="0"/>
                </a:p>
              </p:txBody>
            </p:sp>
          </mc:Choice>
          <mc:Fallback xmlns="">
            <p:sp>
              <p:nvSpPr>
                <p:cNvPr id="13" name="CasellaDiTesto 12">
                  <a:extLst>
                    <a:ext uri="{FF2B5EF4-FFF2-40B4-BE49-F238E27FC236}">
                      <a16:creationId xmlns:a16="http://schemas.microsoft.com/office/drawing/2014/main" id="{7FCAE002-69F0-4AC7-8B95-B1C353ADE1B3}"/>
                    </a:ext>
                  </a:extLst>
                </p:cNvPr>
                <p:cNvSpPr txBox="1">
                  <a:spLocks noRot="1" noChangeAspect="1" noMove="1" noResize="1" noEditPoints="1" noAdjustHandles="1" noChangeArrowheads="1" noChangeShapeType="1" noTextEdit="1"/>
                </p:cNvSpPr>
                <p:nvPr/>
              </p:nvSpPr>
              <p:spPr>
                <a:xfrm>
                  <a:off x="3266680" y="1655257"/>
                  <a:ext cx="3778406" cy="276999"/>
                </a:xfrm>
                <a:prstGeom prst="rect">
                  <a:avLst/>
                </a:prstGeom>
                <a:blipFill>
                  <a:blip r:embed="rId3"/>
                  <a:stretch>
                    <a:fillRect l="-323" r="-32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E45D8DA-673E-48B5-82D2-EB1E56AB7F7A}"/>
                    </a:ext>
                  </a:extLst>
                </p:cNvPr>
                <p:cNvSpPr txBox="1"/>
                <p:nvPr/>
              </p:nvSpPr>
              <p:spPr>
                <a:xfrm>
                  <a:off x="3264271" y="2051257"/>
                  <a:ext cx="21514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𝑐𝑢𝑒𝑠</m:t>
                        </m:r>
                        <m:r>
                          <a:rPr lang="it-IT" b="0" i="1" smtClean="0">
                            <a:latin typeface="Cambria Math" panose="02040503050406030204" pitchFamily="18" charset="0"/>
                          </a:rPr>
                          <m:t>=</m:t>
                        </m:r>
                        <m:r>
                          <a:rPr lang="it-IT" b="0" i="1" smtClean="0">
                            <a:latin typeface="Cambria Math" panose="02040503050406030204" pitchFamily="18" charset="0"/>
                          </a:rPr>
                          <m:t>𝐵𝑒𝑟𝑛𝑜𝑢𝑙𝑙𝑖</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oMath>
                    </m:oMathPara>
                  </a14:m>
                  <a:endParaRPr lang="en-US" dirty="0"/>
                </a:p>
              </p:txBody>
            </p:sp>
          </mc:Choice>
          <mc:Fallback xmlns="">
            <p:sp>
              <p:nvSpPr>
                <p:cNvPr id="14" name="CasellaDiTesto 13">
                  <a:extLst>
                    <a:ext uri="{FF2B5EF4-FFF2-40B4-BE49-F238E27FC236}">
                      <a16:creationId xmlns:a16="http://schemas.microsoft.com/office/drawing/2014/main" id="{EE45D8DA-673E-48B5-82D2-EB1E56AB7F7A}"/>
                    </a:ext>
                  </a:extLst>
                </p:cNvPr>
                <p:cNvSpPr txBox="1">
                  <a:spLocks noRot="1" noChangeAspect="1" noMove="1" noResize="1" noEditPoints="1" noAdjustHandles="1" noChangeArrowheads="1" noChangeShapeType="1" noTextEdit="1"/>
                </p:cNvSpPr>
                <p:nvPr/>
              </p:nvSpPr>
              <p:spPr>
                <a:xfrm>
                  <a:off x="3264271" y="2051257"/>
                  <a:ext cx="2151486" cy="276999"/>
                </a:xfrm>
                <a:prstGeom prst="rect">
                  <a:avLst/>
                </a:prstGeom>
                <a:blipFill>
                  <a:blip r:embed="rId4"/>
                  <a:stretch>
                    <a:fillRect l="-850" r="-3116" b="-37778"/>
                  </a:stretch>
                </a:blipFill>
              </p:spPr>
              <p:txBody>
                <a:bodyPr/>
                <a:lstStyle/>
                <a:p>
                  <a:r>
                    <a:rPr lang="en-US">
                      <a:noFill/>
                    </a:rPr>
                    <a:t> </a:t>
                  </a:r>
                </a:p>
              </p:txBody>
            </p:sp>
          </mc:Fallback>
        </mc:AlternateContent>
      </p:grpSp>
      <p:pic>
        <p:nvPicPr>
          <p:cNvPr id="19" name="Immagine 18" descr="Immagine che contiene testo, mappa&#10;&#10;Descrizione generata automaticamente">
            <a:extLst>
              <a:ext uri="{FF2B5EF4-FFF2-40B4-BE49-F238E27FC236}">
                <a16:creationId xmlns:a16="http://schemas.microsoft.com/office/drawing/2014/main" id="{D56564EA-71DE-40C1-8DBB-55D6DE8D40C0}"/>
              </a:ext>
            </a:extLst>
          </p:cNvPr>
          <p:cNvPicPr>
            <a:picLocks noChangeAspect="1"/>
          </p:cNvPicPr>
          <p:nvPr/>
        </p:nvPicPr>
        <p:blipFill rotWithShape="1">
          <a:blip r:embed="rId5">
            <a:extLst>
              <a:ext uri="{28A0092B-C50C-407E-A947-70E740481C1C}">
                <a14:useLocalDpi xmlns:a14="http://schemas.microsoft.com/office/drawing/2010/main" val="0"/>
              </a:ext>
            </a:extLst>
          </a:blip>
          <a:srcRect l="9822" t="48381" r="7458" b="4677"/>
          <a:stretch/>
        </p:blipFill>
        <p:spPr>
          <a:xfrm>
            <a:off x="325438" y="3081333"/>
            <a:ext cx="11537950" cy="3243623"/>
          </a:xfrm>
          <a:prstGeom prst="rect">
            <a:avLst/>
          </a:prstGeom>
        </p:spPr>
      </p:pic>
      <p:pic>
        <p:nvPicPr>
          <p:cNvPr id="5" name="Immagine 4">
            <a:extLst>
              <a:ext uri="{FF2B5EF4-FFF2-40B4-BE49-F238E27FC236}">
                <a16:creationId xmlns:a16="http://schemas.microsoft.com/office/drawing/2014/main" id="{91A73596-49E1-4253-A8BC-F347F5F12C54}"/>
              </a:ext>
            </a:extLst>
          </p:cNvPr>
          <p:cNvPicPr>
            <a:picLocks noChangeAspect="1"/>
          </p:cNvPicPr>
          <p:nvPr/>
        </p:nvPicPr>
        <p:blipFill rotWithShape="1">
          <a:blip r:embed="rId6"/>
          <a:srcRect l="26366" t="41126" r="47046" b="39540"/>
          <a:stretch/>
        </p:blipFill>
        <p:spPr>
          <a:xfrm>
            <a:off x="7587451" y="1228751"/>
            <a:ext cx="4104456" cy="1678856"/>
          </a:xfrm>
          <a:prstGeom prst="rect">
            <a:avLst/>
          </a:prstGeom>
        </p:spPr>
      </p:pic>
    </p:spTree>
    <p:extLst>
      <p:ext uri="{BB962C8B-B14F-4D97-AF65-F5344CB8AC3E}">
        <p14:creationId xmlns:p14="http://schemas.microsoft.com/office/powerpoint/2010/main" val="3974297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6</a:t>
            </a:fld>
            <a:endParaRPr lang="en-GB" dirty="0"/>
          </a:p>
        </p:txBody>
      </p:sp>
      <p:sp>
        <p:nvSpPr>
          <p:cNvPr id="9" name="Titel 8"/>
          <p:cNvSpPr>
            <a:spLocks noGrp="1"/>
          </p:cNvSpPr>
          <p:nvPr>
            <p:ph type="title"/>
          </p:nvPr>
        </p:nvSpPr>
        <p:spPr>
          <a:xfrm>
            <a:off x="323850" y="620714"/>
            <a:ext cx="11537950" cy="637416"/>
          </a:xfrm>
        </p:spPr>
        <p:txBody>
          <a:bodyPr/>
          <a:lstStyle/>
          <a:p>
            <a:r>
              <a:rPr lang="en-GB" dirty="0"/>
              <a:t>Parameters’ Estimation: Involving vs. Impartial</a:t>
            </a:r>
          </a:p>
        </p:txBody>
      </p:sp>
      <p:grpSp>
        <p:nvGrpSpPr>
          <p:cNvPr id="11" name="Gruppo 10">
            <a:extLst>
              <a:ext uri="{FF2B5EF4-FFF2-40B4-BE49-F238E27FC236}">
                <a16:creationId xmlns:a16="http://schemas.microsoft.com/office/drawing/2014/main" id="{032B9872-A53A-4685-BF69-9BD3F3020B5F}"/>
              </a:ext>
            </a:extLst>
          </p:cNvPr>
          <p:cNvGrpSpPr/>
          <p:nvPr/>
        </p:nvGrpSpPr>
        <p:grpSpPr>
          <a:xfrm>
            <a:off x="859079" y="1794074"/>
            <a:ext cx="1872208" cy="523220"/>
            <a:chOff x="1053059" y="1700808"/>
            <a:chExt cx="1872208" cy="523220"/>
          </a:xfrm>
        </p:grpSpPr>
        <p:sp>
          <p:nvSpPr>
            <p:cNvPr id="7" name="CasellaDiTesto 6">
              <a:extLst>
                <a:ext uri="{FF2B5EF4-FFF2-40B4-BE49-F238E27FC236}">
                  <a16:creationId xmlns:a16="http://schemas.microsoft.com/office/drawing/2014/main" id="{F9441A01-0F3F-4E74-9270-9679149065B2}"/>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21" name="Connettore 20">
              <a:extLst>
                <a:ext uri="{FF2B5EF4-FFF2-40B4-BE49-F238E27FC236}">
                  <a16:creationId xmlns:a16="http://schemas.microsoft.com/office/drawing/2014/main" id="{C681ED8F-A65F-495D-801E-7013FF2D24A6}"/>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ttore 21">
              <a:extLst>
                <a:ext uri="{FF2B5EF4-FFF2-40B4-BE49-F238E27FC236}">
                  <a16:creationId xmlns:a16="http://schemas.microsoft.com/office/drawing/2014/main" id="{7935A07E-9183-4802-BA6D-F2D6CB8F5CB4}"/>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Grafico 23">
            <a:extLst>
              <a:ext uri="{FF2B5EF4-FFF2-40B4-BE49-F238E27FC236}">
                <a16:creationId xmlns:a16="http://schemas.microsoft.com/office/drawing/2014/main" id="{7438AB11-2C99-4DE7-9C47-D2809EA86B60}"/>
              </a:ext>
            </a:extLst>
          </p:cNvPr>
          <p:cNvGraphicFramePr/>
          <p:nvPr>
            <p:extLst>
              <p:ext uri="{D42A27DB-BD31-4B8C-83A1-F6EECF244321}">
                <p14:modId xmlns:p14="http://schemas.microsoft.com/office/powerpoint/2010/main" val="3345469398"/>
              </p:ext>
            </p:extLst>
          </p:nvPr>
        </p:nvGraphicFramePr>
        <p:xfrm>
          <a:off x="504583" y="2780928"/>
          <a:ext cx="2457401" cy="252028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DA148F62-5040-4799-80AC-2CA21C1DDF13}"/>
              </a:ext>
            </a:extLst>
          </p:cNvPr>
          <p:cNvPicPr>
            <a:picLocks noChangeAspect="1"/>
          </p:cNvPicPr>
          <p:nvPr/>
        </p:nvPicPr>
        <p:blipFill rotWithShape="1">
          <a:blip r:embed="rId4">
            <a:extLst>
              <a:ext uri="{28A0092B-C50C-407E-A947-70E740481C1C}">
                <a14:useLocalDpi xmlns:a14="http://schemas.microsoft.com/office/drawing/2010/main" val="0"/>
              </a:ext>
            </a:extLst>
          </a:blip>
          <a:srcRect l="9412" t="6870" r="7049" b="6870"/>
          <a:stretch/>
        </p:blipFill>
        <p:spPr>
          <a:xfrm>
            <a:off x="3283580" y="1367976"/>
            <a:ext cx="8566041" cy="4968000"/>
          </a:xfrm>
          <a:prstGeom prst="rect">
            <a:avLst/>
          </a:prstGeom>
        </p:spPr>
      </p:pic>
    </p:spTree>
    <p:extLst>
      <p:ext uri="{BB962C8B-B14F-4D97-AF65-F5344CB8AC3E}">
        <p14:creationId xmlns:p14="http://schemas.microsoft.com/office/powerpoint/2010/main" val="3066244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7</a:t>
            </a:fld>
            <a:endParaRPr lang="en-GB" dirty="0"/>
          </a:p>
        </p:txBody>
      </p:sp>
      <p:sp>
        <p:nvSpPr>
          <p:cNvPr id="9" name="Titel 8"/>
          <p:cNvSpPr>
            <a:spLocks noGrp="1"/>
          </p:cNvSpPr>
          <p:nvPr>
            <p:ph type="title"/>
          </p:nvPr>
        </p:nvSpPr>
        <p:spPr>
          <a:xfrm>
            <a:off x="323850" y="620714"/>
            <a:ext cx="11537950" cy="613081"/>
          </a:xfrm>
        </p:spPr>
        <p:txBody>
          <a:bodyPr/>
          <a:lstStyle/>
          <a:p>
            <a:r>
              <a:rPr lang="en-GB" dirty="0"/>
              <a:t>Parameters’ Correlation</a:t>
            </a:r>
          </a:p>
        </p:txBody>
      </p:sp>
      <p:sp>
        <p:nvSpPr>
          <p:cNvPr id="16" name="CasellaDiTesto 15">
            <a:extLst>
              <a:ext uri="{FF2B5EF4-FFF2-40B4-BE49-F238E27FC236}">
                <a16:creationId xmlns:a16="http://schemas.microsoft.com/office/drawing/2014/main" id="{3D0C77C9-4C4E-445A-9A8D-2072F7FBCBE9}"/>
              </a:ext>
            </a:extLst>
          </p:cNvPr>
          <p:cNvSpPr txBox="1"/>
          <p:nvPr/>
        </p:nvSpPr>
        <p:spPr>
          <a:xfrm>
            <a:off x="693019" y="1988840"/>
            <a:ext cx="1902141" cy="936104"/>
          </a:xfrm>
          <a:prstGeom prst="rect">
            <a:avLst/>
          </a:prstGeom>
          <a:noFill/>
        </p:spPr>
        <p:txBody>
          <a:bodyPr wrap="square" rtlCol="0">
            <a:spAutoFit/>
          </a:bodyPr>
          <a:lstStyle/>
          <a:p>
            <a:endParaRPr lang="en-US" dirty="0"/>
          </a:p>
        </p:txBody>
      </p:sp>
      <p:pic>
        <p:nvPicPr>
          <p:cNvPr id="29" name="Immagine 28">
            <a:extLst>
              <a:ext uri="{FF2B5EF4-FFF2-40B4-BE49-F238E27FC236}">
                <a16:creationId xmlns:a16="http://schemas.microsoft.com/office/drawing/2014/main" id="{177F8122-5F03-48BA-852D-12F75D8295B7}"/>
              </a:ext>
            </a:extLst>
          </p:cNvPr>
          <p:cNvPicPr>
            <a:picLocks noChangeAspect="1"/>
          </p:cNvPicPr>
          <p:nvPr/>
        </p:nvPicPr>
        <p:blipFill rotWithShape="1">
          <a:blip r:embed="rId3">
            <a:extLst>
              <a:ext uri="{28A0092B-C50C-407E-A947-70E740481C1C}">
                <a14:useLocalDpi xmlns:a14="http://schemas.microsoft.com/office/drawing/2010/main" val="0"/>
              </a:ext>
            </a:extLst>
          </a:blip>
          <a:srcRect l="78712" t="5484" r="11860" b="9414"/>
          <a:stretch/>
        </p:blipFill>
        <p:spPr>
          <a:xfrm>
            <a:off x="9563940" y="1575170"/>
            <a:ext cx="687209" cy="4651642"/>
          </a:xfrm>
          <a:prstGeom prst="rect">
            <a:avLst/>
          </a:prstGeom>
        </p:spPr>
      </p:pic>
      <p:grpSp>
        <p:nvGrpSpPr>
          <p:cNvPr id="34" name="Gruppo 33">
            <a:extLst>
              <a:ext uri="{FF2B5EF4-FFF2-40B4-BE49-F238E27FC236}">
                <a16:creationId xmlns:a16="http://schemas.microsoft.com/office/drawing/2014/main" id="{F719067B-AA70-4FDC-9D7A-8F9B6F2F1BC9}"/>
              </a:ext>
            </a:extLst>
          </p:cNvPr>
          <p:cNvGrpSpPr/>
          <p:nvPr/>
        </p:nvGrpSpPr>
        <p:grpSpPr>
          <a:xfrm>
            <a:off x="2186129" y="1211964"/>
            <a:ext cx="7186278" cy="5209052"/>
            <a:chOff x="2793258" y="1211964"/>
            <a:chExt cx="7186278" cy="5209052"/>
          </a:xfrm>
        </p:grpSpPr>
        <p:grpSp>
          <p:nvGrpSpPr>
            <p:cNvPr id="28" name="Gruppo 27">
              <a:extLst>
                <a:ext uri="{FF2B5EF4-FFF2-40B4-BE49-F238E27FC236}">
                  <a16:creationId xmlns:a16="http://schemas.microsoft.com/office/drawing/2014/main" id="{F2BDBDC1-CB53-4AF2-8D4F-9F1728EFEB08}"/>
                </a:ext>
              </a:extLst>
            </p:cNvPr>
            <p:cNvGrpSpPr>
              <a:grpSpLocks noChangeAspect="1"/>
            </p:cNvGrpSpPr>
            <p:nvPr/>
          </p:nvGrpSpPr>
          <p:grpSpPr>
            <a:xfrm>
              <a:off x="2793258" y="1211964"/>
              <a:ext cx="7186278" cy="5209052"/>
              <a:chOff x="1989163" y="1124744"/>
              <a:chExt cx="7461376" cy="5408460"/>
            </a:xfrm>
          </p:grpSpPr>
          <p:pic>
            <p:nvPicPr>
              <p:cNvPr id="6" name="Immagine 5">
                <a:extLst>
                  <a:ext uri="{FF2B5EF4-FFF2-40B4-BE49-F238E27FC236}">
                    <a16:creationId xmlns:a16="http://schemas.microsoft.com/office/drawing/2014/main" id="{C8877B17-0694-4BC0-8B20-34A69E857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39" r="2705"/>
              <a:stretch/>
            </p:blipFill>
            <p:spPr>
              <a:xfrm>
                <a:off x="2587824" y="4092803"/>
                <a:ext cx="3410195" cy="2440401"/>
              </a:xfrm>
              <a:prstGeom prst="rect">
                <a:avLst/>
              </a:prstGeom>
            </p:spPr>
          </p:pic>
          <p:pic>
            <p:nvPicPr>
              <p:cNvPr id="8" name="Immagine 7">
                <a:extLst>
                  <a:ext uri="{FF2B5EF4-FFF2-40B4-BE49-F238E27FC236}">
                    <a16:creationId xmlns:a16="http://schemas.microsoft.com/office/drawing/2014/main" id="{E53E0437-C7AF-401B-B5AE-D780C09FA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139" r="210"/>
              <a:stretch/>
            </p:blipFill>
            <p:spPr>
              <a:xfrm>
                <a:off x="5952872" y="1636670"/>
                <a:ext cx="3497667" cy="2440402"/>
              </a:xfrm>
              <a:prstGeom prst="rect">
                <a:avLst/>
              </a:prstGeom>
            </p:spPr>
          </p:pic>
          <p:pic>
            <p:nvPicPr>
              <p:cNvPr id="13" name="Immagine 12">
                <a:extLst>
                  <a:ext uri="{FF2B5EF4-FFF2-40B4-BE49-F238E27FC236}">
                    <a16:creationId xmlns:a16="http://schemas.microsoft.com/office/drawing/2014/main" id="{039FAEA6-05CA-40E7-BDF2-8D6DA5FE7C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139" r="210"/>
              <a:stretch/>
            </p:blipFill>
            <p:spPr>
              <a:xfrm>
                <a:off x="2595160" y="1636671"/>
                <a:ext cx="3497666" cy="2440401"/>
              </a:xfrm>
              <a:prstGeom prst="rect">
                <a:avLst/>
              </a:prstGeom>
            </p:spPr>
          </p:pic>
          <p:pic>
            <p:nvPicPr>
              <p:cNvPr id="15" name="Immagine 14">
                <a:extLst>
                  <a:ext uri="{FF2B5EF4-FFF2-40B4-BE49-F238E27FC236}">
                    <a16:creationId xmlns:a16="http://schemas.microsoft.com/office/drawing/2014/main" id="{97ACE4A1-BE1C-4237-9355-08575DE1D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39" r="2705"/>
              <a:stretch/>
            </p:blipFill>
            <p:spPr>
              <a:xfrm>
                <a:off x="5952875" y="4087485"/>
                <a:ext cx="3410195" cy="2440403"/>
              </a:xfrm>
              <a:prstGeom prst="rect">
                <a:avLst/>
              </a:prstGeom>
            </p:spPr>
          </p:pic>
          <p:sp>
            <p:nvSpPr>
              <p:cNvPr id="17" name="CasellaDiTesto 16">
                <a:extLst>
                  <a:ext uri="{FF2B5EF4-FFF2-40B4-BE49-F238E27FC236}">
                    <a16:creationId xmlns:a16="http://schemas.microsoft.com/office/drawing/2014/main" id="{75ED8ED8-C31D-403F-971E-D04DB13615B9}"/>
                  </a:ext>
                </a:extLst>
              </p:cNvPr>
              <p:cNvSpPr txBox="1"/>
              <p:nvPr/>
            </p:nvSpPr>
            <p:spPr>
              <a:xfrm>
                <a:off x="3767929" y="1124744"/>
                <a:ext cx="1026370" cy="383470"/>
              </a:xfrm>
              <a:prstGeom prst="rect">
                <a:avLst/>
              </a:prstGeom>
              <a:noFill/>
            </p:spPr>
            <p:txBody>
              <a:bodyPr wrap="square" rtlCol="0">
                <a:spAutoFit/>
              </a:bodyPr>
              <a:lstStyle/>
              <a:p>
                <a:r>
                  <a:rPr lang="en-US" sz="1600" dirty="0"/>
                  <a:t>Anxious</a:t>
                </a:r>
                <a:r>
                  <a:rPr lang="en-US" dirty="0"/>
                  <a:t> </a:t>
                </a:r>
              </a:p>
            </p:txBody>
          </p:sp>
          <p:sp>
            <p:nvSpPr>
              <p:cNvPr id="18" name="CasellaDiTesto 17">
                <a:extLst>
                  <a:ext uri="{FF2B5EF4-FFF2-40B4-BE49-F238E27FC236}">
                    <a16:creationId xmlns:a16="http://schemas.microsoft.com/office/drawing/2014/main" id="{3DC3C580-8816-49FC-9647-6D847FBD54D1}"/>
                  </a:ext>
                </a:extLst>
              </p:cNvPr>
              <p:cNvSpPr txBox="1"/>
              <p:nvPr/>
            </p:nvSpPr>
            <p:spPr>
              <a:xfrm>
                <a:off x="7147169" y="1124744"/>
                <a:ext cx="1021606" cy="383470"/>
              </a:xfrm>
              <a:prstGeom prst="rect">
                <a:avLst/>
              </a:prstGeom>
              <a:noFill/>
            </p:spPr>
            <p:txBody>
              <a:bodyPr wrap="square" rtlCol="0">
                <a:spAutoFit/>
              </a:bodyPr>
              <a:lstStyle/>
              <a:p>
                <a:r>
                  <a:rPr lang="en-US" sz="1600" dirty="0"/>
                  <a:t>Healthy</a:t>
                </a:r>
                <a:r>
                  <a:rPr lang="en-US" dirty="0"/>
                  <a:t> </a:t>
                </a:r>
              </a:p>
            </p:txBody>
          </p:sp>
          <p:cxnSp>
            <p:nvCxnSpPr>
              <p:cNvPr id="21" name="Connettore diritto 20">
                <a:extLst>
                  <a:ext uri="{FF2B5EF4-FFF2-40B4-BE49-F238E27FC236}">
                    <a16:creationId xmlns:a16="http://schemas.microsoft.com/office/drawing/2014/main" id="{7410F488-3D73-4E6A-8159-B7F7660E5027}"/>
                  </a:ext>
                </a:extLst>
              </p:cNvPr>
              <p:cNvCxnSpPr/>
              <p:nvPr/>
            </p:nvCxnSpPr>
            <p:spPr>
              <a:xfrm>
                <a:off x="2595160"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307BD90-0599-4A99-B6A7-AD057A286B0E}"/>
                  </a:ext>
                </a:extLst>
              </p:cNvPr>
              <p:cNvCxnSpPr/>
              <p:nvPr/>
            </p:nvCxnSpPr>
            <p:spPr>
              <a:xfrm>
                <a:off x="6022055"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76A4B31-2254-448D-9BCD-1DE789E3E91A}"/>
                  </a:ext>
                </a:extLst>
              </p:cNvPr>
              <p:cNvCxnSpPr/>
              <p:nvPr/>
            </p:nvCxnSpPr>
            <p:spPr>
              <a:xfrm>
                <a:off x="1989163" y="3960000"/>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60CDC18-A11A-4243-A587-9DAFD13FE79E}"/>
                  </a:ext>
                </a:extLst>
              </p:cNvPr>
              <p:cNvCxnSpPr/>
              <p:nvPr/>
            </p:nvCxnSpPr>
            <p:spPr>
              <a:xfrm>
                <a:off x="1989163" y="1506528"/>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4E39B77-2C17-4441-A6CC-2D6A9B5F632C}"/>
                  </a:ext>
                </a:extLst>
              </p:cNvPr>
              <p:cNvSpPr txBox="1"/>
              <p:nvPr/>
            </p:nvSpPr>
            <p:spPr>
              <a:xfrm rot="16200000">
                <a:off x="1670133" y="2479833"/>
                <a:ext cx="1080120" cy="351514"/>
              </a:xfrm>
              <a:prstGeom prst="rect">
                <a:avLst/>
              </a:prstGeom>
              <a:noFill/>
            </p:spPr>
            <p:txBody>
              <a:bodyPr wrap="square" rtlCol="0">
                <a:spAutoFit/>
              </a:bodyPr>
              <a:lstStyle/>
              <a:p>
                <a:r>
                  <a:rPr lang="en-US" sz="1600" dirty="0"/>
                  <a:t>Involving</a:t>
                </a:r>
              </a:p>
            </p:txBody>
          </p:sp>
          <p:sp>
            <p:nvSpPr>
              <p:cNvPr id="27" name="CasellaDiTesto 26">
                <a:extLst>
                  <a:ext uri="{FF2B5EF4-FFF2-40B4-BE49-F238E27FC236}">
                    <a16:creationId xmlns:a16="http://schemas.microsoft.com/office/drawing/2014/main" id="{DDCF6CDB-0B53-4131-AFF2-D57BBF58C739}"/>
                  </a:ext>
                </a:extLst>
              </p:cNvPr>
              <p:cNvSpPr txBox="1"/>
              <p:nvPr/>
            </p:nvSpPr>
            <p:spPr>
              <a:xfrm rot="16200000">
                <a:off x="1666414" y="4945430"/>
                <a:ext cx="1080120" cy="351514"/>
              </a:xfrm>
              <a:prstGeom prst="rect">
                <a:avLst/>
              </a:prstGeom>
              <a:noFill/>
            </p:spPr>
            <p:txBody>
              <a:bodyPr wrap="square" rtlCol="0">
                <a:spAutoFit/>
              </a:bodyPr>
              <a:lstStyle/>
              <a:p>
                <a:r>
                  <a:rPr lang="en-US" sz="1600" dirty="0"/>
                  <a:t>Impartial</a:t>
                </a:r>
              </a:p>
            </p:txBody>
          </p:sp>
        </p:grpSp>
        <p:sp>
          <p:nvSpPr>
            <p:cNvPr id="30" name="Rettangolo 29">
              <a:extLst>
                <a:ext uri="{FF2B5EF4-FFF2-40B4-BE49-F238E27FC236}">
                  <a16:creationId xmlns:a16="http://schemas.microsoft.com/office/drawing/2014/main" id="{D04AD9E8-744B-4B46-93A9-C265CC0DC336}"/>
                </a:ext>
              </a:extLst>
            </p:cNvPr>
            <p:cNvSpPr/>
            <p:nvPr/>
          </p:nvSpPr>
          <p:spPr>
            <a:xfrm>
              <a:off x="6065832" y="1628799"/>
              <a:ext cx="33584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tangolo 30">
              <a:extLst>
                <a:ext uri="{FF2B5EF4-FFF2-40B4-BE49-F238E27FC236}">
                  <a16:creationId xmlns:a16="http://schemas.microsoft.com/office/drawing/2014/main" id="{EE4D78B7-41A5-4FB3-9BE7-6241814C02C9}"/>
                </a:ext>
              </a:extLst>
            </p:cNvPr>
            <p:cNvSpPr/>
            <p:nvPr/>
          </p:nvSpPr>
          <p:spPr>
            <a:xfrm>
              <a:off x="9298218" y="1621802"/>
              <a:ext cx="33278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ttangolo 31">
              <a:extLst>
                <a:ext uri="{FF2B5EF4-FFF2-40B4-BE49-F238E27FC236}">
                  <a16:creationId xmlns:a16="http://schemas.microsoft.com/office/drawing/2014/main" id="{3071DD2C-16FC-46DD-B60E-F370E2CA0C35}"/>
                </a:ext>
              </a:extLst>
            </p:cNvPr>
            <p:cNvSpPr/>
            <p:nvPr/>
          </p:nvSpPr>
          <p:spPr>
            <a:xfrm>
              <a:off x="6055452" y="4036159"/>
              <a:ext cx="34469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ttangolo 32">
              <a:extLst>
                <a:ext uri="{FF2B5EF4-FFF2-40B4-BE49-F238E27FC236}">
                  <a16:creationId xmlns:a16="http://schemas.microsoft.com/office/drawing/2014/main" id="{526FFB3A-9992-4CCB-B12B-82682CC9FA91}"/>
                </a:ext>
              </a:extLst>
            </p:cNvPr>
            <p:cNvSpPr/>
            <p:nvPr/>
          </p:nvSpPr>
          <p:spPr>
            <a:xfrm>
              <a:off x="9298219" y="4036159"/>
              <a:ext cx="256214"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03097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8</a:t>
            </a:fld>
            <a:endParaRPr lang="en-GB" dirty="0"/>
          </a:p>
        </p:txBody>
      </p:sp>
      <p:sp>
        <p:nvSpPr>
          <p:cNvPr id="9" name="Titel 8"/>
          <p:cNvSpPr>
            <a:spLocks noGrp="1"/>
          </p:cNvSpPr>
          <p:nvPr>
            <p:ph type="title"/>
          </p:nvPr>
        </p:nvSpPr>
        <p:spPr/>
        <p:txBody>
          <a:bodyPr/>
          <a:lstStyle/>
          <a:p>
            <a:r>
              <a:rPr lang="en-GB" dirty="0"/>
              <a:t>K-Means Clustering: Impartial Context</a:t>
            </a:r>
          </a:p>
        </p:txBody>
      </p:sp>
      <p:graphicFrame>
        <p:nvGraphicFramePr>
          <p:cNvPr id="11" name="Grafico 10">
            <a:extLst>
              <a:ext uri="{FF2B5EF4-FFF2-40B4-BE49-F238E27FC236}">
                <a16:creationId xmlns:a16="http://schemas.microsoft.com/office/drawing/2014/main" id="{1A741D55-F33F-4AC6-9AA5-F61179B4E3D5}"/>
              </a:ext>
            </a:extLst>
          </p:cNvPr>
          <p:cNvGraphicFramePr/>
          <p:nvPr>
            <p:extLst>
              <p:ext uri="{D42A27DB-BD31-4B8C-83A1-F6EECF244321}">
                <p14:modId xmlns:p14="http://schemas.microsoft.com/office/powerpoint/2010/main" val="992908709"/>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testo, mappa&#10;&#10;Descrizione generata automaticamente">
            <a:extLst>
              <a:ext uri="{FF2B5EF4-FFF2-40B4-BE49-F238E27FC236}">
                <a16:creationId xmlns:a16="http://schemas.microsoft.com/office/drawing/2014/main" id="{2336BD59-CFF7-4F41-B36B-A00AD38C554A}"/>
              </a:ext>
            </a:extLst>
          </p:cNvPr>
          <p:cNvPicPr>
            <a:picLocks noChangeAspect="1"/>
          </p:cNvPicPr>
          <p:nvPr/>
        </p:nvPicPr>
        <p:blipFill rotWithShape="1">
          <a:blip r:embed="rId4">
            <a:extLst>
              <a:ext uri="{28A0092B-C50C-407E-A947-70E740481C1C}">
                <a14:useLocalDpi xmlns:a14="http://schemas.microsoft.com/office/drawing/2010/main" val="0"/>
              </a:ext>
            </a:extLst>
          </a:blip>
          <a:srcRect l="9664" t="7757" r="6561" b="6216"/>
          <a:stretch/>
        </p:blipFill>
        <p:spPr>
          <a:xfrm>
            <a:off x="3283200" y="1368000"/>
            <a:ext cx="8613526" cy="4968000"/>
          </a:xfrm>
          <a:prstGeom prst="rect">
            <a:avLst/>
          </a:prstGeom>
        </p:spPr>
      </p:pic>
      <p:grpSp>
        <p:nvGrpSpPr>
          <p:cNvPr id="18" name="Gruppo 17">
            <a:extLst>
              <a:ext uri="{FF2B5EF4-FFF2-40B4-BE49-F238E27FC236}">
                <a16:creationId xmlns:a16="http://schemas.microsoft.com/office/drawing/2014/main" id="{FDC8D8AE-2865-408D-8613-57A6C2DBDC3E}"/>
              </a:ext>
            </a:extLst>
          </p:cNvPr>
          <p:cNvGrpSpPr/>
          <p:nvPr/>
        </p:nvGrpSpPr>
        <p:grpSpPr>
          <a:xfrm>
            <a:off x="898368" y="1394880"/>
            <a:ext cx="1895632" cy="1169551"/>
            <a:chOff x="859079" y="1532464"/>
            <a:chExt cx="1895632" cy="1169551"/>
          </a:xfrm>
        </p:grpSpPr>
        <p:grpSp>
          <p:nvGrpSpPr>
            <p:cNvPr id="12" name="Gruppo 11">
              <a:extLst>
                <a:ext uri="{FF2B5EF4-FFF2-40B4-BE49-F238E27FC236}">
                  <a16:creationId xmlns:a16="http://schemas.microsoft.com/office/drawing/2014/main" id="{F276133B-2A8B-4477-AD8D-52A70298D1A6}"/>
                </a:ext>
              </a:extLst>
            </p:cNvPr>
            <p:cNvGrpSpPr/>
            <p:nvPr/>
          </p:nvGrpSpPr>
          <p:grpSpPr>
            <a:xfrm>
              <a:off x="859079" y="1532464"/>
              <a:ext cx="1895632" cy="1169551"/>
              <a:chOff x="1053059" y="1700808"/>
              <a:chExt cx="1895632" cy="1169551"/>
            </a:xfrm>
          </p:grpSpPr>
          <p:sp>
            <p:nvSpPr>
              <p:cNvPr id="13" name="CasellaDiTesto 12">
                <a:extLst>
                  <a:ext uri="{FF2B5EF4-FFF2-40B4-BE49-F238E27FC236}">
                    <a16:creationId xmlns:a16="http://schemas.microsoft.com/office/drawing/2014/main" id="{174F00E7-A0A9-431A-9738-C0F28C07D69E}"/>
                  </a:ext>
                </a:extLst>
              </p:cNvPr>
              <p:cNvSpPr txBox="1"/>
              <p:nvPr/>
            </p:nvSpPr>
            <p:spPr>
              <a:xfrm>
                <a:off x="1053059" y="1700808"/>
                <a:ext cx="189563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14" name="Connettore 13">
                <a:extLst>
                  <a:ext uri="{FF2B5EF4-FFF2-40B4-BE49-F238E27FC236}">
                    <a16:creationId xmlns:a16="http://schemas.microsoft.com/office/drawing/2014/main" id="{1C79CC77-4D3E-4893-B29A-9A806670F8D9}"/>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ttore 14">
                <a:extLst>
                  <a:ext uri="{FF2B5EF4-FFF2-40B4-BE49-F238E27FC236}">
                    <a16:creationId xmlns:a16="http://schemas.microsoft.com/office/drawing/2014/main" id="{2BBAE521-2190-427A-9906-A6764F04DDC2}"/>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mbo 9">
              <a:extLst>
                <a:ext uri="{FF2B5EF4-FFF2-40B4-BE49-F238E27FC236}">
                  <a16:creationId xmlns:a16="http://schemas.microsoft.com/office/drawing/2014/main" id="{FA62F332-50CC-4AA6-AF4C-BFF2720C1CBF}"/>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mbo 15">
              <a:extLst>
                <a:ext uri="{FF2B5EF4-FFF2-40B4-BE49-F238E27FC236}">
                  <a16:creationId xmlns:a16="http://schemas.microsoft.com/office/drawing/2014/main" id="{1D967922-DE4A-4D56-935C-D0E988945345}"/>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mbo 16">
              <a:extLst>
                <a:ext uri="{FF2B5EF4-FFF2-40B4-BE49-F238E27FC236}">
                  <a16:creationId xmlns:a16="http://schemas.microsoft.com/office/drawing/2014/main" id="{99277BBE-00EE-4BF1-868A-5D757C98E457}"/>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e 4">
            <a:extLst>
              <a:ext uri="{FF2B5EF4-FFF2-40B4-BE49-F238E27FC236}">
                <a16:creationId xmlns:a16="http://schemas.microsoft.com/office/drawing/2014/main" id="{B3662262-57C9-4779-BFBB-22D2CCEA9272}"/>
              </a:ext>
            </a:extLst>
          </p:cNvPr>
          <p:cNvSpPr/>
          <p:nvPr/>
        </p:nvSpPr>
        <p:spPr>
          <a:xfrm>
            <a:off x="9000000" y="5184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e 18">
            <a:extLst>
              <a:ext uri="{FF2B5EF4-FFF2-40B4-BE49-F238E27FC236}">
                <a16:creationId xmlns:a16="http://schemas.microsoft.com/office/drawing/2014/main" id="{F1D2F2C1-2251-4884-AAFB-0E88470D81D4}"/>
              </a:ext>
            </a:extLst>
          </p:cNvPr>
          <p:cNvSpPr/>
          <p:nvPr/>
        </p:nvSpPr>
        <p:spPr>
          <a:xfrm>
            <a:off x="10152000" y="324898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95094485-5E31-4901-AA1B-BA3C32D576AA}"/>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ttore diritto 6">
            <a:extLst>
              <a:ext uri="{FF2B5EF4-FFF2-40B4-BE49-F238E27FC236}">
                <a16:creationId xmlns:a16="http://schemas.microsoft.com/office/drawing/2014/main" id="{61ACBF63-E5F5-4BD7-96A7-750DB27D32B3}"/>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9D2C236-F4A6-47C0-A32A-6BF9AAAAD469}"/>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27/05/20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9</a:t>
            </a:fld>
            <a:endParaRPr lang="en-GB" dirty="0"/>
          </a:p>
        </p:txBody>
      </p:sp>
      <p:sp>
        <p:nvSpPr>
          <p:cNvPr id="9" name="Titel 8"/>
          <p:cNvSpPr>
            <a:spLocks noGrp="1"/>
          </p:cNvSpPr>
          <p:nvPr>
            <p:ph type="title"/>
          </p:nvPr>
        </p:nvSpPr>
        <p:spPr/>
        <p:txBody>
          <a:bodyPr/>
          <a:lstStyle/>
          <a:p>
            <a:r>
              <a:rPr lang="en-GB" dirty="0"/>
              <a:t>K-Means Clustering: Involving Context</a:t>
            </a:r>
          </a:p>
        </p:txBody>
      </p:sp>
      <p:graphicFrame>
        <p:nvGraphicFramePr>
          <p:cNvPr id="13" name="Grafico 12">
            <a:extLst>
              <a:ext uri="{FF2B5EF4-FFF2-40B4-BE49-F238E27FC236}">
                <a16:creationId xmlns:a16="http://schemas.microsoft.com/office/drawing/2014/main" id="{CC26933E-2BB8-4E84-A73E-849E499BA0BC}"/>
              </a:ext>
            </a:extLst>
          </p:cNvPr>
          <p:cNvGraphicFramePr/>
          <p:nvPr>
            <p:extLst>
              <p:ext uri="{D42A27DB-BD31-4B8C-83A1-F6EECF244321}">
                <p14:modId xmlns:p14="http://schemas.microsoft.com/office/powerpoint/2010/main" val="4255568295"/>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41E23F4D-8464-4CF0-9FF9-F6A630D4B613}"/>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7923" r="7050" b="6869"/>
          <a:stretch/>
        </p:blipFill>
        <p:spPr>
          <a:xfrm>
            <a:off x="3213299" y="1368000"/>
            <a:ext cx="8733132" cy="4968000"/>
          </a:xfrm>
          <a:prstGeom prst="rect">
            <a:avLst/>
          </a:prstGeom>
        </p:spPr>
      </p:pic>
      <p:grpSp>
        <p:nvGrpSpPr>
          <p:cNvPr id="16" name="Gruppo 15">
            <a:extLst>
              <a:ext uri="{FF2B5EF4-FFF2-40B4-BE49-F238E27FC236}">
                <a16:creationId xmlns:a16="http://schemas.microsoft.com/office/drawing/2014/main" id="{BDF1826F-92F2-4B9F-86E5-8C084361FDC9}"/>
              </a:ext>
            </a:extLst>
          </p:cNvPr>
          <p:cNvGrpSpPr/>
          <p:nvPr/>
        </p:nvGrpSpPr>
        <p:grpSpPr>
          <a:xfrm>
            <a:off x="898368" y="1394880"/>
            <a:ext cx="1885472" cy="1169551"/>
            <a:chOff x="859079" y="1532464"/>
            <a:chExt cx="1885472" cy="1169551"/>
          </a:xfrm>
        </p:grpSpPr>
        <p:grpSp>
          <p:nvGrpSpPr>
            <p:cNvPr id="17" name="Gruppo 16">
              <a:extLst>
                <a:ext uri="{FF2B5EF4-FFF2-40B4-BE49-F238E27FC236}">
                  <a16:creationId xmlns:a16="http://schemas.microsoft.com/office/drawing/2014/main" id="{B5CC8E03-E39D-4617-9FB3-ACB519D7254A}"/>
                </a:ext>
              </a:extLst>
            </p:cNvPr>
            <p:cNvGrpSpPr/>
            <p:nvPr/>
          </p:nvGrpSpPr>
          <p:grpSpPr>
            <a:xfrm>
              <a:off x="859079" y="1532464"/>
              <a:ext cx="1885472" cy="1169551"/>
              <a:chOff x="1053059" y="1700808"/>
              <a:chExt cx="1885472" cy="1169551"/>
            </a:xfrm>
          </p:grpSpPr>
          <p:sp>
            <p:nvSpPr>
              <p:cNvPr id="21" name="CasellaDiTesto 20">
                <a:extLst>
                  <a:ext uri="{FF2B5EF4-FFF2-40B4-BE49-F238E27FC236}">
                    <a16:creationId xmlns:a16="http://schemas.microsoft.com/office/drawing/2014/main" id="{3B680CEC-6558-472B-9E47-A37C55133D67}"/>
                  </a:ext>
                </a:extLst>
              </p:cNvPr>
              <p:cNvSpPr txBox="1"/>
              <p:nvPr/>
            </p:nvSpPr>
            <p:spPr>
              <a:xfrm>
                <a:off x="1053059" y="1700808"/>
                <a:ext cx="188547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22" name="Connettore 21">
                <a:extLst>
                  <a:ext uri="{FF2B5EF4-FFF2-40B4-BE49-F238E27FC236}">
                    <a16:creationId xmlns:a16="http://schemas.microsoft.com/office/drawing/2014/main" id="{4F0BA022-26AA-47A6-82F3-8F2A361705D3}"/>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nettore 22">
                <a:extLst>
                  <a:ext uri="{FF2B5EF4-FFF2-40B4-BE49-F238E27FC236}">
                    <a16:creationId xmlns:a16="http://schemas.microsoft.com/office/drawing/2014/main" id="{92990941-668C-41D4-8820-C4F8C20AE413}"/>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ombo 17">
              <a:extLst>
                <a:ext uri="{FF2B5EF4-FFF2-40B4-BE49-F238E27FC236}">
                  <a16:creationId xmlns:a16="http://schemas.microsoft.com/office/drawing/2014/main" id="{AFFCFE9D-E3E0-4768-9A58-85BBFBC10B61}"/>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mbo 18">
              <a:extLst>
                <a:ext uri="{FF2B5EF4-FFF2-40B4-BE49-F238E27FC236}">
                  <a16:creationId xmlns:a16="http://schemas.microsoft.com/office/drawing/2014/main" id="{2CCFD72E-C2BF-4D71-8AF1-6F7C1324679D}"/>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mbo 19">
              <a:extLst>
                <a:ext uri="{FF2B5EF4-FFF2-40B4-BE49-F238E27FC236}">
                  <a16:creationId xmlns:a16="http://schemas.microsoft.com/office/drawing/2014/main" id="{11EE97C9-0CD4-4DA2-90FA-3F4B9823FC2C}"/>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e 23">
            <a:extLst>
              <a:ext uri="{FF2B5EF4-FFF2-40B4-BE49-F238E27FC236}">
                <a16:creationId xmlns:a16="http://schemas.microsoft.com/office/drawing/2014/main" id="{5729CA81-D74A-4EDB-B8D3-E58BF87B8FAF}"/>
              </a:ext>
            </a:extLst>
          </p:cNvPr>
          <p:cNvSpPr/>
          <p:nvPr/>
        </p:nvSpPr>
        <p:spPr>
          <a:xfrm>
            <a:off x="9360000" y="4896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e 24">
            <a:extLst>
              <a:ext uri="{FF2B5EF4-FFF2-40B4-BE49-F238E27FC236}">
                <a16:creationId xmlns:a16="http://schemas.microsoft.com/office/drawing/2014/main" id="{A0F7395B-AC24-499A-810F-887705A45B3B}"/>
              </a:ext>
            </a:extLst>
          </p:cNvPr>
          <p:cNvSpPr/>
          <p:nvPr/>
        </p:nvSpPr>
        <p:spPr>
          <a:xfrm>
            <a:off x="10242000" y="306896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e 25">
            <a:extLst>
              <a:ext uri="{FF2B5EF4-FFF2-40B4-BE49-F238E27FC236}">
                <a16:creationId xmlns:a16="http://schemas.microsoft.com/office/drawing/2014/main" id="{101E46A3-E122-4B60-AC9E-647F1B3013B1}"/>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ttore diritto 26">
            <a:extLst>
              <a:ext uri="{FF2B5EF4-FFF2-40B4-BE49-F238E27FC236}">
                <a16:creationId xmlns:a16="http://schemas.microsoft.com/office/drawing/2014/main" id="{DE776E77-315E-4EED-9B91-BAF753704437}"/>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CFE9E64-852B-431A-866B-72E96E600D82}"/>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1434</TotalTime>
  <Words>1593</Words>
  <Application>Microsoft Macintosh PowerPoint</Application>
  <PresentationFormat>Custom</PresentationFormat>
  <Paragraphs>251</Paragraphs>
  <Slides>16</Slides>
  <Notes>11</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16</vt:i4>
      </vt:variant>
    </vt:vector>
  </HeadingPairs>
  <TitlesOfParts>
    <vt:vector size="29"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HGF for Behavioural Analysis: Perceptual Model for Anxiety Patients During Lockdown  </vt:lpstr>
      <vt:lpstr>PowerPoint Presentation</vt:lpstr>
      <vt:lpstr>Goal: HGF for Anxiety Recognition </vt:lpstr>
      <vt:lpstr>Experiment: Setup</vt:lpstr>
      <vt:lpstr>Experiment: Inputs</vt:lpstr>
      <vt:lpstr>Parameters’ Estimation: Involving vs. Impartial</vt:lpstr>
      <vt:lpstr>Parameters’ Correlation</vt:lpstr>
      <vt:lpstr>K-Means Clustering: Impartial Context</vt:lpstr>
      <vt:lpstr>K-Means Clustering: Involving Context</vt:lpstr>
      <vt:lpstr>Simulation of the Ideal Model </vt:lpstr>
      <vt:lpstr>Comparison: Ideal vs. Involving Test’s Centroids</vt:lpstr>
      <vt:lpstr>Final Results: Summary</vt:lpstr>
      <vt:lpstr>Thank you for your attention!</vt:lpstr>
      <vt:lpstr>Back-Up Slides</vt:lpstr>
      <vt:lpstr>Comparison: MSE (Involving Test)</vt:lpstr>
      <vt:lpstr>Comparison: MSE (Impartial Test)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HGF for Behavioural Analysis: Perceptual Model for Anxiety Patients During Lockdown</dc:title>
  <dc:creator>Davide Menini</dc:creator>
  <cp:lastModifiedBy>ucmcd_a28q@idethz.onmicrosoft.com</cp:lastModifiedBy>
  <cp:revision>104</cp:revision>
  <cp:lastPrinted>2013-06-08T11:22:51Z</cp:lastPrinted>
  <dcterms:created xsi:type="dcterms:W3CDTF">2020-05-23T09:41:23Z</dcterms:created>
  <dcterms:modified xsi:type="dcterms:W3CDTF">2020-05-27T21:19:54Z</dcterms:modified>
</cp:coreProperties>
</file>